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3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97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B593-B8DD-4C3B-A9E8-8353732551DA}" type="datetimeFigureOut">
              <a:rPr lang="es-PE" smtClean="0"/>
              <a:t>22/05/2016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178D4-229B-48E2-AA33-D7C81500C8E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618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12192000" cy="54512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CuadroTexto 7"/>
          <p:cNvSpPr txBox="1"/>
          <p:nvPr/>
        </p:nvSpPr>
        <p:spPr>
          <a:xfrm>
            <a:off x="8631115" y="-19827"/>
            <a:ext cx="356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>
                <a:latin typeface="Arial Narrow" panose="020B0606020202030204" pitchFamily="34" charset="0"/>
              </a:rPr>
              <a:t>CIENCIA TECNOLOGIA Y AMBIENTE</a:t>
            </a:r>
          </a:p>
          <a:p>
            <a:r>
              <a:rPr lang="es-PE" sz="1400" b="1" dirty="0">
                <a:latin typeface="Arial Narrow" panose="020B0606020202030204" pitchFamily="34" charset="0"/>
              </a:rPr>
              <a:t>                                   FISICA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0" y="6312877"/>
            <a:ext cx="12192000" cy="54512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0" name="CuadroTexto 29"/>
          <p:cNvSpPr txBox="1"/>
          <p:nvPr/>
        </p:nvSpPr>
        <p:spPr>
          <a:xfrm>
            <a:off x="10137531" y="6400772"/>
            <a:ext cx="1846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>
                <a:latin typeface="Arial Narrow" panose="020B0606020202030204" pitchFamily="34" charset="0"/>
              </a:rPr>
              <a:t>GALILEOVIRTUAL</a:t>
            </a:r>
            <a:endParaRPr lang="es-PE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56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8.xml"/><Relationship Id="rId3" Type="http://schemas.openxmlformats.org/officeDocument/2006/relationships/slide" Target="slide1.xml"/><Relationship Id="rId7" Type="http://schemas.openxmlformats.org/officeDocument/2006/relationships/slide" Target="slide6.xml"/><Relationship Id="rId12" Type="http://schemas.openxmlformats.org/officeDocument/2006/relationships/slide" Target="slide1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6.xml"/><Relationship Id="rId5" Type="http://schemas.openxmlformats.org/officeDocument/2006/relationships/slide" Target="slide3.xml"/><Relationship Id="rId10" Type="http://schemas.openxmlformats.org/officeDocument/2006/relationships/slide" Target="slide19.xml"/><Relationship Id="rId4" Type="http://schemas.openxmlformats.org/officeDocument/2006/relationships/slide" Target="slide2.xml"/><Relationship Id="rId9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slide" Target="slide3.xml"/><Relationship Id="rId3" Type="http://schemas.openxmlformats.org/officeDocument/2006/relationships/image" Target="../media/image580.png"/><Relationship Id="rId7" Type="http://schemas.openxmlformats.org/officeDocument/2006/relationships/image" Target="../media/image620.png"/><Relationship Id="rId12" Type="http://schemas.openxmlformats.org/officeDocument/2006/relationships/slide" Target="slide2.xml"/><Relationship Id="rId2" Type="http://schemas.openxmlformats.org/officeDocument/2006/relationships/image" Target="../media/image62.png"/><Relationship Id="rId16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0.png"/><Relationship Id="rId11" Type="http://schemas.openxmlformats.org/officeDocument/2006/relationships/slide" Target="slide1.xml"/><Relationship Id="rId5" Type="http://schemas.openxmlformats.org/officeDocument/2006/relationships/image" Target="../media/image600.png"/><Relationship Id="rId15" Type="http://schemas.openxmlformats.org/officeDocument/2006/relationships/slide" Target="slide6.xml"/><Relationship Id="rId10" Type="http://schemas.openxmlformats.org/officeDocument/2006/relationships/image" Target="../media/image65.png"/><Relationship Id="rId4" Type="http://schemas.openxmlformats.org/officeDocument/2006/relationships/image" Target="../media/image590.png"/><Relationship Id="rId9" Type="http://schemas.openxmlformats.org/officeDocument/2006/relationships/image" Target="../media/image64.png"/><Relationship Id="rId1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slide" Target="slide6.xml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12" Type="http://schemas.openxmlformats.org/officeDocument/2006/relationships/slide" Target="slide5.xml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0.png"/><Relationship Id="rId11" Type="http://schemas.openxmlformats.org/officeDocument/2006/relationships/slide" Target="slide3.xml"/><Relationship Id="rId5" Type="http://schemas.openxmlformats.org/officeDocument/2006/relationships/image" Target="../media/image69.png"/><Relationship Id="rId10" Type="http://schemas.openxmlformats.org/officeDocument/2006/relationships/slide" Target="slide2.xml"/><Relationship Id="rId4" Type="http://schemas.openxmlformats.org/officeDocument/2006/relationships/image" Target="../media/image68.png"/><Relationship Id="rId9" Type="http://schemas.openxmlformats.org/officeDocument/2006/relationships/slide" Target="slide1.xml"/><Relationship Id="rId1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slide" Target="slide2.xml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slide" Target="slide1.xml"/><Relationship Id="rId17" Type="http://schemas.openxmlformats.org/officeDocument/2006/relationships/slide" Target="slide7.xml"/><Relationship Id="rId2" Type="http://schemas.openxmlformats.org/officeDocument/2006/relationships/image" Target="../media/image73.png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5" Type="http://schemas.openxmlformats.org/officeDocument/2006/relationships/slide" Target="slide5.xml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Relationship Id="rId1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84.png"/><Relationship Id="rId7" Type="http://schemas.openxmlformats.org/officeDocument/2006/relationships/slide" Target="slide1.xml"/><Relationship Id="rId12" Type="http://schemas.openxmlformats.org/officeDocument/2006/relationships/slide" Target="slide7.xml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7.png"/><Relationship Id="rId11" Type="http://schemas.openxmlformats.org/officeDocument/2006/relationships/slide" Target="slide6.xml"/><Relationship Id="rId5" Type="http://schemas.openxmlformats.org/officeDocument/2006/relationships/image" Target="../media/image86.png"/><Relationship Id="rId10" Type="http://schemas.openxmlformats.org/officeDocument/2006/relationships/slide" Target="slide5.xml"/><Relationship Id="rId4" Type="http://schemas.openxmlformats.org/officeDocument/2006/relationships/image" Target="../media/image85.png"/><Relationship Id="rId9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slide" Target="slide3.xml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12" Type="http://schemas.openxmlformats.org/officeDocument/2006/relationships/slide" Target="slide2.xml"/><Relationship Id="rId2" Type="http://schemas.openxmlformats.org/officeDocument/2006/relationships/image" Target="../media/image88.png"/><Relationship Id="rId16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2.png"/><Relationship Id="rId11" Type="http://schemas.openxmlformats.org/officeDocument/2006/relationships/slide" Target="slide1.xml"/><Relationship Id="rId5" Type="http://schemas.openxmlformats.org/officeDocument/2006/relationships/image" Target="../media/image91.png"/><Relationship Id="rId15" Type="http://schemas.openxmlformats.org/officeDocument/2006/relationships/slide" Target="slide6.xml"/><Relationship Id="rId10" Type="http://schemas.openxmlformats.org/officeDocument/2006/relationships/image" Target="../media/image96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Relationship Id="rId14" Type="http://schemas.openxmlformats.org/officeDocument/2006/relationships/slide" Target="slide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slide" Target="slide2.xml"/><Relationship Id="rId3" Type="http://schemas.openxmlformats.org/officeDocument/2006/relationships/image" Target="../media/image480.png"/><Relationship Id="rId7" Type="http://schemas.openxmlformats.org/officeDocument/2006/relationships/image" Target="../media/image102.png"/><Relationship Id="rId12" Type="http://schemas.openxmlformats.org/officeDocument/2006/relationships/slide" Target="slide1.xml"/><Relationship Id="rId17" Type="http://schemas.openxmlformats.org/officeDocument/2006/relationships/slide" Target="slide7.xml"/><Relationship Id="rId2" Type="http://schemas.openxmlformats.org/officeDocument/2006/relationships/image" Target="../media/image97.png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.png"/><Relationship Id="rId15" Type="http://schemas.openxmlformats.org/officeDocument/2006/relationships/slide" Target="slide5.xml"/><Relationship Id="rId10" Type="http://schemas.openxmlformats.org/officeDocument/2006/relationships/image" Target="../media/image105.png"/><Relationship Id="rId4" Type="http://schemas.openxmlformats.org/officeDocument/2006/relationships/image" Target="../media/image98.png"/><Relationship Id="rId9" Type="http://schemas.openxmlformats.org/officeDocument/2006/relationships/image" Target="../media/image104.png"/><Relationship Id="rId1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13" Type="http://schemas.openxmlformats.org/officeDocument/2006/relationships/slide" Target="slide6.xml"/><Relationship Id="rId3" Type="http://schemas.openxmlformats.org/officeDocument/2006/relationships/image" Target="../media/image108.png"/><Relationship Id="rId7" Type="http://schemas.openxmlformats.org/officeDocument/2006/relationships/image" Target="../media/image99.png"/><Relationship Id="rId12" Type="http://schemas.openxmlformats.org/officeDocument/2006/relationships/slide" Target="slide5.xml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0.png"/><Relationship Id="rId11" Type="http://schemas.openxmlformats.org/officeDocument/2006/relationships/slide" Target="slide3.xml"/><Relationship Id="rId5" Type="http://schemas.openxmlformats.org/officeDocument/2006/relationships/image" Target="../media/image110.png"/><Relationship Id="rId10" Type="http://schemas.openxmlformats.org/officeDocument/2006/relationships/slide" Target="slide2.xml"/><Relationship Id="rId4" Type="http://schemas.openxmlformats.org/officeDocument/2006/relationships/image" Target="../media/image109.png"/><Relationship Id="rId9" Type="http://schemas.openxmlformats.org/officeDocument/2006/relationships/slide" Target="slide1.xml"/><Relationship Id="rId14" Type="http://schemas.openxmlformats.org/officeDocument/2006/relationships/slide" Target="slide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13" Type="http://schemas.openxmlformats.org/officeDocument/2006/relationships/slide" Target="slide1.xml"/><Relationship Id="rId18" Type="http://schemas.openxmlformats.org/officeDocument/2006/relationships/slide" Target="slide7.xml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12" Type="http://schemas.openxmlformats.org/officeDocument/2006/relationships/image" Target="../media/image121.png"/><Relationship Id="rId17" Type="http://schemas.openxmlformats.org/officeDocument/2006/relationships/slide" Target="slide6.xml"/><Relationship Id="rId2" Type="http://schemas.openxmlformats.org/officeDocument/2006/relationships/image" Target="../media/image114.png"/><Relationship Id="rId16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8.png"/><Relationship Id="rId11" Type="http://schemas.openxmlformats.org/officeDocument/2006/relationships/image" Target="../media/image120.png"/><Relationship Id="rId5" Type="http://schemas.openxmlformats.org/officeDocument/2006/relationships/image" Target="../media/image117.png"/><Relationship Id="rId15" Type="http://schemas.openxmlformats.org/officeDocument/2006/relationships/slide" Target="slide3.xml"/><Relationship Id="rId10" Type="http://schemas.openxmlformats.org/officeDocument/2006/relationships/image" Target="../media/image116.png"/><Relationship Id="rId4" Type="http://schemas.openxmlformats.org/officeDocument/2006/relationships/image" Target="../media/image500.png"/><Relationship Id="rId9" Type="http://schemas.openxmlformats.org/officeDocument/2006/relationships/image" Target="../media/image113.png"/><Relationship Id="rId1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slide" Target="slide2.xml"/><Relationship Id="rId18" Type="http://schemas.openxmlformats.org/officeDocument/2006/relationships/image" Target="../media/image123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slide" Target="slide1.xml"/><Relationship Id="rId17" Type="http://schemas.openxmlformats.org/officeDocument/2006/relationships/slide" Target="slide7.xml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9.png"/><Relationship Id="rId11" Type="http://schemas.openxmlformats.org/officeDocument/2006/relationships/image" Target="../media/image122.png"/><Relationship Id="rId5" Type="http://schemas.openxmlformats.org/officeDocument/2006/relationships/image" Target="../media/image128.png"/><Relationship Id="rId15" Type="http://schemas.openxmlformats.org/officeDocument/2006/relationships/slide" Target="slide5.xml"/><Relationship Id="rId10" Type="http://schemas.openxmlformats.org/officeDocument/2006/relationships/image" Target="../media/image133.png"/><Relationship Id="rId19" Type="http://schemas.openxmlformats.org/officeDocument/2006/relationships/image" Target="../media/image124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7.xml"/><Relationship Id="rId3" Type="http://schemas.openxmlformats.org/officeDocument/2006/relationships/image" Target="../media/image136.png"/><Relationship Id="rId7" Type="http://schemas.openxmlformats.org/officeDocument/2006/relationships/image" Target="../media/image140.png"/><Relationship Id="rId12" Type="http://schemas.openxmlformats.org/officeDocument/2006/relationships/slide" Target="slide6.xml"/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9.png"/><Relationship Id="rId11" Type="http://schemas.openxmlformats.org/officeDocument/2006/relationships/slide" Target="slide5.xml"/><Relationship Id="rId5" Type="http://schemas.openxmlformats.org/officeDocument/2006/relationships/image" Target="../media/image550.png"/><Relationship Id="rId10" Type="http://schemas.openxmlformats.org/officeDocument/2006/relationships/slide" Target="slide3.xml"/><Relationship Id="rId4" Type="http://schemas.openxmlformats.org/officeDocument/2006/relationships/image" Target="../media/image540.png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3.png"/><Relationship Id="rId7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slide" Target="slide7.xml"/><Relationship Id="rId5" Type="http://schemas.openxmlformats.org/officeDocument/2006/relationships/image" Target="../media/image5.png"/><Relationship Id="rId10" Type="http://schemas.openxmlformats.org/officeDocument/2006/relationships/slide" Target="slide6.xml"/><Relationship Id="rId4" Type="http://schemas.openxmlformats.org/officeDocument/2006/relationships/image" Target="../media/image4.png"/><Relationship Id="rId9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147.png"/><Relationship Id="rId18" Type="http://schemas.openxmlformats.org/officeDocument/2006/relationships/slide" Target="slide5.xml"/><Relationship Id="rId3" Type="http://schemas.openxmlformats.org/officeDocument/2006/relationships/image" Target="../media/image930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6.wmf"/><Relationship Id="rId17" Type="http://schemas.openxmlformats.org/officeDocument/2006/relationships/slide" Target="slide3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.xml"/><Relationship Id="rId20" Type="http://schemas.openxmlformats.org/officeDocument/2006/relationships/slide" Target="slide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slide" Target="slide1.xml"/><Relationship Id="rId10" Type="http://schemas.openxmlformats.org/officeDocument/2006/relationships/image" Target="../media/image75.wmf"/><Relationship Id="rId19" Type="http://schemas.openxmlformats.org/officeDocument/2006/relationships/slide" Target="slide6.xml"/><Relationship Id="rId4" Type="http://schemas.openxmlformats.org/officeDocument/2006/relationships/image" Target="../media/image146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4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slide" Target="slide2.xm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slide" Target="slide1.xml"/><Relationship Id="rId17" Type="http://schemas.openxmlformats.org/officeDocument/2006/relationships/slide" Target="slide7.xml"/><Relationship Id="rId2" Type="http://schemas.openxmlformats.org/officeDocument/2006/relationships/image" Target="../media/image6.png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slide" Target="slide5.xml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slide" Target="slide5.xml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slide" Target="slide3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slide" Target="slide2.xml"/><Relationship Id="rId5" Type="http://schemas.openxmlformats.org/officeDocument/2006/relationships/image" Target="../media/image19.png"/><Relationship Id="rId15" Type="http://schemas.openxmlformats.org/officeDocument/2006/relationships/slide" Target="slide7.xml"/><Relationship Id="rId10" Type="http://schemas.openxmlformats.org/officeDocument/2006/relationships/slide" Target="slide1.xml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25.png"/><Relationship Id="rId21" Type="http://schemas.openxmlformats.org/officeDocument/2006/relationships/image" Target="../media/image36.png"/><Relationship Id="rId7" Type="http://schemas.openxmlformats.org/officeDocument/2006/relationships/slide" Target="slide1.xml"/><Relationship Id="rId12" Type="http://schemas.openxmlformats.org/officeDocument/2006/relationships/slide" Target="slide7.xml"/><Relationship Id="rId17" Type="http://schemas.openxmlformats.org/officeDocument/2006/relationships/image" Target="../media/image31.png"/><Relationship Id="rId2" Type="http://schemas.openxmlformats.org/officeDocument/2006/relationships/image" Target="../media/image24.png"/><Relationship Id="rId16" Type="http://schemas.openxmlformats.org/officeDocument/2006/relationships/image" Target="../media/image30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0.png"/><Relationship Id="rId11" Type="http://schemas.openxmlformats.org/officeDocument/2006/relationships/slide" Target="slide6.xml"/><Relationship Id="rId15" Type="http://schemas.openxmlformats.org/officeDocument/2006/relationships/image" Target="../media/image29.png"/><Relationship Id="rId10" Type="http://schemas.openxmlformats.org/officeDocument/2006/relationships/slide" Target="slide5.xml"/><Relationship Id="rId19" Type="http://schemas.openxmlformats.org/officeDocument/2006/relationships/image" Target="../media/image33.png"/><Relationship Id="rId4" Type="http://schemas.openxmlformats.org/officeDocument/2006/relationships/image" Target="../media/image26.png"/><Relationship Id="rId9" Type="http://schemas.openxmlformats.org/officeDocument/2006/relationships/slide" Target="slide3.xml"/><Relationship Id="rId14" Type="http://schemas.openxmlformats.org/officeDocument/2006/relationships/image" Target="../media/image28.png"/><Relationship Id="rId22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slide" Target="slide2.xml"/><Relationship Id="rId26" Type="http://schemas.openxmlformats.org/officeDocument/2006/relationships/image" Target="../media/image41.png"/><Relationship Id="rId21" Type="http://schemas.openxmlformats.org/officeDocument/2006/relationships/slide" Target="slide6.xml"/><Relationship Id="rId17" Type="http://schemas.openxmlformats.org/officeDocument/2006/relationships/slide" Target="slide1.xml"/><Relationship Id="rId25" Type="http://schemas.openxmlformats.org/officeDocument/2006/relationships/image" Target="../media/image40.png"/><Relationship Id="rId2" Type="http://schemas.openxmlformats.org/officeDocument/2006/relationships/image" Target="../media/image34.png"/><Relationship Id="rId16" Type="http://schemas.openxmlformats.org/officeDocument/2006/relationships/image" Target="../media/image250.png"/><Relationship Id="rId20" Type="http://schemas.openxmlformats.org/officeDocument/2006/relationships/slide" Target="slide5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39.png"/><Relationship Id="rId23" Type="http://schemas.openxmlformats.org/officeDocument/2006/relationships/image" Target="../media/image38.png"/><Relationship Id="rId28" Type="http://schemas.openxmlformats.org/officeDocument/2006/relationships/image" Target="../media/image43.png"/><Relationship Id="rId19" Type="http://schemas.openxmlformats.org/officeDocument/2006/relationships/slide" Target="slide3.xml"/><Relationship Id="rId22" Type="http://schemas.openxmlformats.org/officeDocument/2006/relationships/slide" Target="slide7.xml"/><Relationship Id="rId27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4.png"/><Relationship Id="rId3" Type="http://schemas.openxmlformats.org/officeDocument/2006/relationships/slide" Target="slide2.xml"/><Relationship Id="rId21" Type="http://schemas.openxmlformats.org/officeDocument/2006/relationships/image" Target="../media/image57.png"/><Relationship Id="rId7" Type="http://schemas.openxmlformats.org/officeDocument/2006/relationships/slide" Target="slide7.xml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slide" Target="slide1.xml"/><Relationship Id="rId16" Type="http://schemas.openxmlformats.org/officeDocument/2006/relationships/image" Target="../media/image52.png"/><Relationship Id="rId20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image" Target="../media/image47.png"/><Relationship Id="rId5" Type="http://schemas.openxmlformats.org/officeDocument/2006/relationships/slide" Target="slide5.xml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19" Type="http://schemas.openxmlformats.org/officeDocument/2006/relationships/image" Target="../media/image55.png"/><Relationship Id="rId4" Type="http://schemas.openxmlformats.org/officeDocument/2006/relationships/slide" Target="slide3.xml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7.xml"/><Relationship Id="rId3" Type="http://schemas.openxmlformats.org/officeDocument/2006/relationships/image" Target="../media/image280.png"/><Relationship Id="rId7" Type="http://schemas.openxmlformats.org/officeDocument/2006/relationships/image" Target="../media/image59.png"/><Relationship Id="rId12" Type="http://schemas.openxmlformats.org/officeDocument/2006/relationships/slide" Target="slide6.xml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11" Type="http://schemas.openxmlformats.org/officeDocument/2006/relationships/slide" Target="slide5.xml"/><Relationship Id="rId5" Type="http://schemas.openxmlformats.org/officeDocument/2006/relationships/image" Target="../media/image391.png"/><Relationship Id="rId10" Type="http://schemas.openxmlformats.org/officeDocument/2006/relationships/slide" Target="slide3.xml"/><Relationship Id="rId4" Type="http://schemas.openxmlformats.org/officeDocument/2006/relationships/image" Target="../media/image290.png"/><Relationship Id="rId9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0.png"/><Relationship Id="rId13" Type="http://schemas.openxmlformats.org/officeDocument/2006/relationships/slide" Target="slide2.xml"/><Relationship Id="rId3" Type="http://schemas.openxmlformats.org/officeDocument/2006/relationships/image" Target="../media/image380.png"/><Relationship Id="rId7" Type="http://schemas.openxmlformats.org/officeDocument/2006/relationships/image" Target="../media/image420.png"/><Relationship Id="rId12" Type="http://schemas.openxmlformats.org/officeDocument/2006/relationships/slide" Target="slide1.xml"/><Relationship Id="rId17" Type="http://schemas.openxmlformats.org/officeDocument/2006/relationships/slide" Target="slide7.xml"/><Relationship Id="rId2" Type="http://schemas.openxmlformats.org/officeDocument/2006/relationships/image" Target="../media/image60.png"/><Relationship Id="rId16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0.png"/><Relationship Id="rId11" Type="http://schemas.openxmlformats.org/officeDocument/2006/relationships/image" Target="../media/image61.png"/><Relationship Id="rId5" Type="http://schemas.openxmlformats.org/officeDocument/2006/relationships/image" Target="../media/image400.png"/><Relationship Id="rId15" Type="http://schemas.openxmlformats.org/officeDocument/2006/relationships/slide" Target="slide5.xml"/><Relationship Id="rId10" Type="http://schemas.openxmlformats.org/officeDocument/2006/relationships/image" Target="../media/image450.png"/><Relationship Id="rId4" Type="http://schemas.openxmlformats.org/officeDocument/2006/relationships/image" Target="../media/image390.png"/><Relationship Id="rId9" Type="http://schemas.openxmlformats.org/officeDocument/2006/relationships/image" Target="../media/image440.png"/><Relationship Id="rId1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664" y="931985"/>
            <a:ext cx="3874906" cy="448927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8735155" y="4898037"/>
            <a:ext cx="25670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MX" sz="2800" i="1" dirty="0">
                <a:solidFill>
                  <a:prstClr val="white"/>
                </a:solidFill>
                <a:latin typeface="Arial Narrow" panose="020B0606020202030204" pitchFamily="34" charset="0"/>
              </a:rPr>
              <a:t>Galileovirtual.com</a:t>
            </a:r>
            <a:endParaRPr lang="es-MX" sz="2800" i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WordArt 19"/>
          <p:cNvSpPr>
            <a:spLocks noChangeArrowheads="1" noChangeShapeType="1" noTextEdit="1"/>
          </p:cNvSpPr>
          <p:nvPr/>
        </p:nvSpPr>
        <p:spPr bwMode="auto">
          <a:xfrm>
            <a:off x="544513" y="931985"/>
            <a:ext cx="7067246" cy="2074984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s-P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ANÁLISIS VECTORIAL</a:t>
            </a:r>
          </a:p>
        </p:txBody>
      </p: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9" name="AutoShape 12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0" name="Oval 13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13" name="AutoShape 16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4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5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6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17" name="AutoShape 20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9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0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21" name="AutoShape 24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4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25" name="AutoShape 28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7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8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29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0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31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32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33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34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35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36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37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38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39" name="AutoShape 12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0" name="Oval 13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1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2" name="Group 71"/>
          <p:cNvGrpSpPr>
            <a:grpSpLocks/>
          </p:cNvGrpSpPr>
          <p:nvPr/>
        </p:nvGrpSpPr>
        <p:grpSpPr bwMode="auto">
          <a:xfrm>
            <a:off x="116011" y="4099701"/>
            <a:ext cx="2864581" cy="360363"/>
            <a:chOff x="4225" y="1479"/>
            <a:chExt cx="1225" cy="227"/>
          </a:xfrm>
        </p:grpSpPr>
        <p:sp>
          <p:nvSpPr>
            <p:cNvPr id="43" name="AutoShape 37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25" y="1479"/>
              <a:ext cx="1225" cy="22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rgbClr val="F0B15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s-ES_tradnl" altLang="es-PE" sz="1000" b="1" dirty="0"/>
                <a:t>MÉTODO PARALELOGRAMO                           </a:t>
              </a:r>
              <a:endParaRPr lang="es-ES" altLang="es-PE" sz="1000" b="1" dirty="0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auto">
            <a:xfrm>
              <a:off x="4270" y="1525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5" name="AutoShape 43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 rot="5400000">
              <a:off x="4304" y="1553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6" name="Group 72"/>
          <p:cNvGrpSpPr>
            <a:grpSpLocks/>
          </p:cNvGrpSpPr>
          <p:nvPr/>
        </p:nvGrpSpPr>
        <p:grpSpPr bwMode="auto">
          <a:xfrm>
            <a:off x="116011" y="4531501"/>
            <a:ext cx="2864581" cy="360363"/>
            <a:chOff x="4225" y="1751"/>
            <a:chExt cx="1225" cy="227"/>
          </a:xfrm>
        </p:grpSpPr>
        <p:sp>
          <p:nvSpPr>
            <p:cNvPr id="47" name="AutoShape 38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25" y="1751"/>
              <a:ext cx="1225" cy="22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rgbClr val="B9D1E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s-ES_tradnl" altLang="es-PE" sz="1400" b="1" dirty="0">
                  <a:sym typeface="Wingdings 3" panose="05040102010807070707" pitchFamily="18" charset="2"/>
                </a:rPr>
                <a:t>    </a:t>
              </a:r>
              <a:r>
                <a:rPr lang="es-ES_tradnl" altLang="es-PE" sz="1000" b="1" dirty="0"/>
                <a:t>VECTOR DIFERENCIA                                          </a:t>
              </a:r>
              <a:endParaRPr lang="es-ES" altLang="es-PE" sz="1000" b="1" dirty="0"/>
            </a:p>
          </p:txBody>
        </p:sp>
        <p:sp>
          <p:nvSpPr>
            <p:cNvPr id="48" name="Oval 45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70" y="1797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9" name="AutoShape 46"/>
            <p:cNvSpPr>
              <a:spLocks noChangeArrowheads="1"/>
            </p:cNvSpPr>
            <p:nvPr/>
          </p:nvSpPr>
          <p:spPr bwMode="auto">
            <a:xfrm rot="5400000">
              <a:off x="4304" y="1825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0" name="Group 73"/>
          <p:cNvGrpSpPr>
            <a:grpSpLocks/>
          </p:cNvGrpSpPr>
          <p:nvPr/>
        </p:nvGrpSpPr>
        <p:grpSpPr bwMode="auto">
          <a:xfrm>
            <a:off x="116011" y="4963301"/>
            <a:ext cx="2864581" cy="360363"/>
            <a:chOff x="4225" y="2023"/>
            <a:chExt cx="1225" cy="227"/>
          </a:xfrm>
        </p:grpSpPr>
        <p:sp>
          <p:nvSpPr>
            <p:cNvPr id="51" name="AutoShape 39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25" y="2023"/>
              <a:ext cx="1225" cy="22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rgbClr val="B8BAE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s-ES_tradnl" altLang="es-PE" sz="1000" dirty="0">
                  <a:sym typeface="Wingdings 3" panose="05040102010807070707" pitchFamily="18" charset="2"/>
                </a:rPr>
                <a:t>MÉTODO TRIANGULO                                        </a:t>
              </a:r>
              <a:endParaRPr lang="es-ES" altLang="es-PE" sz="1000" b="1" dirty="0"/>
            </a:p>
          </p:txBody>
        </p:sp>
        <p:sp>
          <p:nvSpPr>
            <p:cNvPr id="52" name="Oval 48"/>
            <p:cNvSpPr>
              <a:spLocks noChangeArrowheads="1"/>
            </p:cNvSpPr>
            <p:nvPr/>
          </p:nvSpPr>
          <p:spPr bwMode="auto">
            <a:xfrm>
              <a:off x="4270" y="2069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 rot="5400000">
              <a:off x="4304" y="2097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4" name="Group 74"/>
          <p:cNvGrpSpPr>
            <a:grpSpLocks/>
          </p:cNvGrpSpPr>
          <p:nvPr/>
        </p:nvGrpSpPr>
        <p:grpSpPr bwMode="auto">
          <a:xfrm>
            <a:off x="116011" y="5395101"/>
            <a:ext cx="2864581" cy="360363"/>
            <a:chOff x="4225" y="2295"/>
            <a:chExt cx="1225" cy="227"/>
          </a:xfrm>
        </p:grpSpPr>
        <p:sp>
          <p:nvSpPr>
            <p:cNvPr id="55" name="AutoShape 40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25" y="2295"/>
              <a:ext cx="1225" cy="22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rgbClr val="973C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s-ES_tradnl" altLang="es-PE" sz="1000" b="1" dirty="0">
                  <a:sym typeface="Wingdings 3" panose="05040102010807070707" pitchFamily="18" charset="2"/>
                </a:rPr>
                <a:t>MÉTODO POLÍGONO                                         </a:t>
              </a:r>
              <a:endParaRPr lang="es-ES" altLang="es-PE" sz="1000" b="1" dirty="0"/>
            </a:p>
          </p:txBody>
        </p:sp>
        <p:sp>
          <p:nvSpPr>
            <p:cNvPr id="56" name="Oval 51"/>
            <p:cNvSpPr>
              <a:spLocks noChangeArrowheads="1"/>
            </p:cNvSpPr>
            <p:nvPr/>
          </p:nvSpPr>
          <p:spPr bwMode="auto">
            <a:xfrm>
              <a:off x="4270" y="2341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7" name="AutoShape 52"/>
            <p:cNvSpPr>
              <a:spLocks noChangeArrowheads="1"/>
            </p:cNvSpPr>
            <p:nvPr/>
          </p:nvSpPr>
          <p:spPr bwMode="auto">
            <a:xfrm rot="5400000">
              <a:off x="4304" y="2369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8" name="Group 75"/>
          <p:cNvGrpSpPr>
            <a:grpSpLocks/>
          </p:cNvGrpSpPr>
          <p:nvPr/>
        </p:nvGrpSpPr>
        <p:grpSpPr bwMode="auto">
          <a:xfrm>
            <a:off x="116011" y="5828489"/>
            <a:ext cx="2864581" cy="360362"/>
            <a:chOff x="4225" y="2568"/>
            <a:chExt cx="1225" cy="227"/>
          </a:xfrm>
        </p:grpSpPr>
        <p:sp>
          <p:nvSpPr>
            <p:cNvPr id="59" name="AutoShape 53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225" y="2568"/>
              <a:ext cx="1225" cy="22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rgbClr val="99CC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s-ES_tradnl" altLang="es-PE" sz="1000" b="1" dirty="0">
                  <a:sym typeface="Wingdings 3" panose="05040102010807070707" pitchFamily="18" charset="2"/>
                </a:rPr>
                <a:t>    DESCOMPOSICION Y COMPOSICION RECTA</a:t>
              </a:r>
              <a:endParaRPr lang="es-ES" altLang="es-PE" sz="1000" b="1" dirty="0"/>
            </a:p>
          </p:txBody>
        </p:sp>
        <p:sp>
          <p:nvSpPr>
            <p:cNvPr id="60" name="Oval 55"/>
            <p:cNvSpPr>
              <a:spLocks noChangeArrowheads="1"/>
            </p:cNvSpPr>
            <p:nvPr/>
          </p:nvSpPr>
          <p:spPr bwMode="auto">
            <a:xfrm>
              <a:off x="4270" y="261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1" name="AutoShape 56"/>
            <p:cNvSpPr>
              <a:spLocks noChangeArrowheads="1"/>
            </p:cNvSpPr>
            <p:nvPr/>
          </p:nvSpPr>
          <p:spPr bwMode="auto">
            <a:xfrm rot="5400000">
              <a:off x="4304" y="264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4124985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304923" y="1667725"/>
                <a:ext cx="6210996" cy="761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</a:rPr>
                  <a:t>=3   y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     y    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923" y="1667725"/>
                <a:ext cx="6210996" cy="761619"/>
              </a:xfrm>
              <a:prstGeom prst="rect">
                <a:avLst/>
              </a:prstGeom>
              <a:blipFill>
                <a:blip r:embed="rId2"/>
                <a:stretch>
                  <a:fillRect t="-3200" b="-264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de flecha 3"/>
          <p:cNvCxnSpPr/>
          <p:nvPr/>
        </p:nvCxnSpPr>
        <p:spPr>
          <a:xfrm flipV="1">
            <a:off x="381329" y="2702491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4"/>
          <p:cNvCxnSpPr/>
          <p:nvPr/>
        </p:nvCxnSpPr>
        <p:spPr>
          <a:xfrm flipV="1">
            <a:off x="2980596" y="2465424"/>
            <a:ext cx="2255520" cy="1701802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6" name="Conector recto de flecha 5"/>
          <p:cNvCxnSpPr/>
          <p:nvPr/>
        </p:nvCxnSpPr>
        <p:spPr>
          <a:xfrm flipV="1">
            <a:off x="381329" y="4167224"/>
            <a:ext cx="2599267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6"/>
          <p:cNvCxnSpPr/>
          <p:nvPr/>
        </p:nvCxnSpPr>
        <p:spPr>
          <a:xfrm>
            <a:off x="2320196" y="2702491"/>
            <a:ext cx="2915920" cy="1625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8" name="Conector recto de flecha 7"/>
          <p:cNvCxnSpPr/>
          <p:nvPr/>
        </p:nvCxnSpPr>
        <p:spPr>
          <a:xfrm flipV="1">
            <a:off x="381329" y="2699850"/>
            <a:ext cx="4546601" cy="1472657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9" name="Arco 8"/>
          <p:cNvSpPr/>
          <p:nvPr/>
        </p:nvSpPr>
        <p:spPr>
          <a:xfrm>
            <a:off x="596173" y="3767169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102055" y="3362883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055" y="3362883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ángulo 10"/>
          <p:cNvSpPr/>
          <p:nvPr/>
        </p:nvSpPr>
        <p:spPr>
          <a:xfrm>
            <a:off x="1088973" y="2754877"/>
            <a:ext cx="6046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3600" dirty="0">
                <a:solidFill>
                  <a:srgbClr val="00B0F0"/>
                </a:solidFill>
                <a:latin typeface="Arial Narrow" panose="020B0606020202030204" pitchFamily="34" charset="0"/>
              </a:rPr>
              <a:t>3n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1737435" y="4083767"/>
                <a:ext cx="64953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PE" sz="3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s-PE" sz="36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n</a:t>
                </a: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435" y="4083767"/>
                <a:ext cx="649537" cy="646331"/>
              </a:xfrm>
              <a:prstGeom prst="rect">
                <a:avLst/>
              </a:prstGeom>
              <a:blipFill>
                <a:blip r:embed="rId4"/>
                <a:stretch>
                  <a:fillRect t="-15094" r="-27103" b="-34906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3027840" y="3193161"/>
                <a:ext cx="1347677" cy="684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</a:rPr>
                  <a:t>=7n</a:t>
                </a:r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7840" y="3193161"/>
                <a:ext cx="1347677" cy="684162"/>
              </a:xfrm>
              <a:prstGeom prst="rect">
                <a:avLst/>
              </a:prstGeom>
              <a:blipFill>
                <a:blip r:embed="rId5"/>
                <a:stretch>
                  <a:fillRect r="-10407" b="-2589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446326" y="1917201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+2.3.5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326" y="1917201"/>
                <a:ext cx="4868618" cy="914400"/>
              </a:xfrm>
              <a:prstGeom prst="rect">
                <a:avLst/>
              </a:prstGeom>
              <a:blipFill>
                <a:blip r:embed="rId6"/>
                <a:stretch>
                  <a:fillRect r="-125"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6446326" y="2620842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9+25+30(</m:t>
                        </m:r>
                        <m:f>
                          <m:f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326" y="2620842"/>
                <a:ext cx="4179666" cy="914400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6446326" y="3597829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34+15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326" y="3597829"/>
                <a:ext cx="4179666" cy="914400"/>
              </a:xfrm>
              <a:prstGeom prst="rect">
                <a:avLst/>
              </a:prstGeom>
              <a:blipFill>
                <a:blip r:embed="rId8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446326" y="4613530"/>
                <a:ext cx="1851333" cy="59993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326" y="4613530"/>
                <a:ext cx="1851333" cy="599932"/>
              </a:xfrm>
              <a:prstGeom prst="rect">
                <a:avLst/>
              </a:prstGeom>
              <a:blipFill>
                <a:blip r:embed="rId9"/>
                <a:stretch>
                  <a:fillRect t="-10204" b="-3367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446326" y="5314763"/>
                <a:ext cx="1140133" cy="599932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=7</a:t>
                </a: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6326" y="5314763"/>
                <a:ext cx="1140133" cy="599932"/>
              </a:xfrm>
              <a:prstGeom prst="rect">
                <a:avLst/>
              </a:prstGeom>
              <a:blipFill>
                <a:blip r:embed="rId10"/>
                <a:stretch>
                  <a:fillRect t="-10204" r="-2139" b="-3367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0" name="AutoShape 12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1" name="Oval 1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4" name="AutoShape 16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2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8" name="AutoShape 20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2" name="AutoShape 24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6" name="AutoShape 28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8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9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0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1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2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3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4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5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6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7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8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9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0" name="AutoShape 12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1" name="Oval 1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2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3" name="Rectángulo redondeado 52"/>
          <p:cNvSpPr/>
          <p:nvPr/>
        </p:nvSpPr>
        <p:spPr>
          <a:xfrm>
            <a:off x="519411" y="77219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4" name="Rectángulo redondeado 53"/>
          <p:cNvSpPr/>
          <p:nvPr/>
        </p:nvSpPr>
        <p:spPr>
          <a:xfrm>
            <a:off x="631342" y="89840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583225" y="93192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149734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1431511" y="1649466"/>
                <a:ext cx="5156283" cy="761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     y    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511" y="1649466"/>
                <a:ext cx="5156283" cy="761619"/>
              </a:xfrm>
              <a:prstGeom prst="rect">
                <a:avLst/>
              </a:prstGeom>
              <a:blipFill>
                <a:blip r:embed="rId2"/>
                <a:stretch>
                  <a:fillRect t="-3200" b="-264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de flecha 3"/>
          <p:cNvCxnSpPr/>
          <p:nvPr/>
        </p:nvCxnSpPr>
        <p:spPr>
          <a:xfrm flipV="1">
            <a:off x="1566331" y="2911554"/>
            <a:ext cx="1938867" cy="1862666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4"/>
          <p:cNvCxnSpPr/>
          <p:nvPr/>
        </p:nvCxnSpPr>
        <p:spPr>
          <a:xfrm>
            <a:off x="1320800" y="4774220"/>
            <a:ext cx="2184398" cy="0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dash"/>
          </a:ln>
          <a:effectLst/>
        </p:spPr>
      </p:cxnSp>
      <p:cxnSp>
        <p:nvCxnSpPr>
          <p:cNvPr id="6" name="Conector recto 5"/>
          <p:cNvCxnSpPr/>
          <p:nvPr/>
        </p:nvCxnSpPr>
        <p:spPr>
          <a:xfrm flipV="1">
            <a:off x="1566331" y="2911554"/>
            <a:ext cx="0" cy="2235200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dash"/>
          </a:ln>
          <a:effectLst/>
        </p:spPr>
      </p:cxnSp>
      <p:cxnSp>
        <p:nvCxnSpPr>
          <p:cNvPr id="7" name="Conector recto 6"/>
          <p:cNvCxnSpPr/>
          <p:nvPr/>
        </p:nvCxnSpPr>
        <p:spPr>
          <a:xfrm>
            <a:off x="1566330" y="2920318"/>
            <a:ext cx="2443322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8" name="Conector recto 7"/>
          <p:cNvCxnSpPr/>
          <p:nvPr/>
        </p:nvCxnSpPr>
        <p:spPr>
          <a:xfrm flipV="1">
            <a:off x="3505198" y="2564415"/>
            <a:ext cx="0" cy="22352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9" name="Conector recto de flecha 8"/>
          <p:cNvCxnSpPr/>
          <p:nvPr/>
        </p:nvCxnSpPr>
        <p:spPr>
          <a:xfrm flipV="1">
            <a:off x="1566330" y="4763082"/>
            <a:ext cx="1938868" cy="23839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0" name="Conector recto de flecha 9"/>
          <p:cNvCxnSpPr/>
          <p:nvPr/>
        </p:nvCxnSpPr>
        <p:spPr>
          <a:xfrm flipV="1">
            <a:off x="1566330" y="2937252"/>
            <a:ext cx="0" cy="1879298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2294061" y="4628358"/>
                <a:ext cx="55823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</a:t>
                </a:r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061" y="4628358"/>
                <a:ext cx="55823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1008099" y="3486434"/>
                <a:ext cx="55823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</a:t>
                </a:r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099" y="3486434"/>
                <a:ext cx="55823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2691918" y="3548225"/>
                <a:ext cx="1841979" cy="684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918" y="3548225"/>
                <a:ext cx="1841979" cy="684162"/>
              </a:xfrm>
              <a:prstGeom prst="rect">
                <a:avLst/>
              </a:prstGeom>
              <a:blipFill>
                <a:blip r:embed="rId5"/>
                <a:stretch>
                  <a:fillRect b="-2589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014201" y="2491559"/>
                <a:ext cx="2401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4201" y="2491559"/>
                <a:ext cx="2401666" cy="914400"/>
              </a:xfrm>
              <a:prstGeom prst="rect">
                <a:avLst/>
              </a:prstGeom>
              <a:blipFill>
                <a:blip r:embed="rId6"/>
                <a:stretch>
                  <a:fillRect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6014201" y="3485756"/>
                <a:ext cx="1851333" cy="59993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4201" y="3485756"/>
                <a:ext cx="1851333" cy="599932"/>
              </a:xfrm>
              <a:prstGeom prst="rect">
                <a:avLst/>
              </a:prstGeom>
              <a:blipFill>
                <a:blip r:embed="rId7"/>
                <a:stretch>
                  <a:fillRect t="-10204" b="-3367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/>
              <p:cNvSpPr txBox="1"/>
              <p:nvPr/>
            </p:nvSpPr>
            <p:spPr>
              <a:xfrm>
                <a:off x="6014201" y="4186989"/>
                <a:ext cx="1673534" cy="599932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s-PE" sz="3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4201" y="4186989"/>
                <a:ext cx="1673534" cy="599932"/>
              </a:xfrm>
              <a:prstGeom prst="rect">
                <a:avLst/>
              </a:prstGeom>
              <a:blipFill>
                <a:blip r:embed="rId8"/>
                <a:stretch>
                  <a:fillRect t="-9000" b="-32000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8" name="AutoShape 12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9" name="Oval 13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1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2" name="AutoShape 16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0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3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4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6" name="AutoShape 20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7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8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0" name="AutoShape 24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1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3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4" name="AutoShape 28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5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6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7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8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9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0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1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2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3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4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5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6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7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8" name="AutoShape 12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9" name="Oval 13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0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1" name="Rectángulo redondeado 50"/>
          <p:cNvSpPr/>
          <p:nvPr/>
        </p:nvSpPr>
        <p:spPr>
          <a:xfrm>
            <a:off x="519411" y="77219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2" name="Rectángulo redondeado 51"/>
          <p:cNvSpPr/>
          <p:nvPr/>
        </p:nvSpPr>
        <p:spPr>
          <a:xfrm>
            <a:off x="631342" y="89840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>
          <a:xfrm>
            <a:off x="583225" y="93192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258954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666143" y="1591347"/>
                <a:ext cx="5411161" cy="761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C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     y    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43" y="1591347"/>
                <a:ext cx="5411161" cy="761619"/>
              </a:xfrm>
              <a:prstGeom prst="rect">
                <a:avLst/>
              </a:prstGeom>
              <a:blipFill>
                <a:blip r:embed="rId2"/>
                <a:stretch>
                  <a:fillRect t="-2400" b="-264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3"/>
          <p:cNvCxnSpPr/>
          <p:nvPr/>
        </p:nvCxnSpPr>
        <p:spPr>
          <a:xfrm>
            <a:off x="917416" y="2546181"/>
            <a:ext cx="2868812" cy="6773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5" name="Conector recto 4"/>
          <p:cNvCxnSpPr/>
          <p:nvPr/>
        </p:nvCxnSpPr>
        <p:spPr>
          <a:xfrm flipH="1" flipV="1">
            <a:off x="905738" y="2525017"/>
            <a:ext cx="1508672" cy="1888065"/>
          </a:xfrm>
          <a:prstGeom prst="line">
            <a:avLst/>
          </a:prstGeom>
          <a:noFill/>
          <a:ln w="57150" cap="flat" cmpd="sng" algn="ctr">
            <a:solidFill>
              <a:srgbClr val="FFC000"/>
            </a:solidFill>
            <a:prstDash val="solid"/>
            <a:headEnd type="none" w="med" len="med"/>
            <a:tailEnd type="triangl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6" name="Conector recto 5"/>
          <p:cNvCxnSpPr/>
          <p:nvPr/>
        </p:nvCxnSpPr>
        <p:spPr>
          <a:xfrm flipV="1">
            <a:off x="2426088" y="4413082"/>
            <a:ext cx="2503140" cy="1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6"/>
          <p:cNvCxnSpPr/>
          <p:nvPr/>
        </p:nvCxnSpPr>
        <p:spPr>
          <a:xfrm flipH="1" flipV="1">
            <a:off x="3472159" y="2525016"/>
            <a:ext cx="1508672" cy="188806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8" name="Conector recto de flecha 7"/>
          <p:cNvCxnSpPr/>
          <p:nvPr/>
        </p:nvCxnSpPr>
        <p:spPr>
          <a:xfrm flipV="1">
            <a:off x="2389412" y="2613919"/>
            <a:ext cx="1168217" cy="1820326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9" name="Arco 8"/>
          <p:cNvSpPr/>
          <p:nvPr/>
        </p:nvSpPr>
        <p:spPr>
          <a:xfrm>
            <a:off x="1498863" y="4021385"/>
            <a:ext cx="1252594" cy="777866"/>
          </a:xfrm>
          <a:prstGeom prst="arc">
            <a:avLst/>
          </a:prstGeom>
          <a:noFill/>
          <a:ln w="28575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2124171" y="3448932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chemeClr val="accent6">
                      <a:lumMod val="75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171" y="3448932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1171407" y="3231615"/>
                <a:ext cx="43253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s-PE" sz="36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407" y="3231615"/>
                <a:ext cx="43253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3836700" y="4247615"/>
                <a:ext cx="43253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s-PE" sz="36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700" y="4247615"/>
                <a:ext cx="432530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3085463" y="3221372"/>
                <a:ext cx="1255087" cy="684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463" y="3221372"/>
                <a:ext cx="1255087" cy="684162"/>
              </a:xfrm>
              <a:prstGeom prst="rect">
                <a:avLst/>
              </a:prstGeom>
              <a:blipFill>
                <a:blip r:embed="rId6"/>
                <a:stretch>
                  <a:fillRect b="-24779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481496" y="2040293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𝑎𝑐𝑜𝑠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120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6" y="2040293"/>
                <a:ext cx="4868618" cy="914400"/>
              </a:xfrm>
              <a:prstGeom prst="rect">
                <a:avLst/>
              </a:prstGeom>
              <a:blipFill>
                <a:blip r:embed="rId7"/>
                <a:stretch>
                  <a:fillRect r="-5131"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6481496" y="2743934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f>
                          <m:f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6" y="2743934"/>
                <a:ext cx="4179666" cy="914400"/>
              </a:xfrm>
              <a:prstGeom prst="rect">
                <a:avLst/>
              </a:prstGeom>
              <a:blipFill>
                <a:blip r:embed="rId8"/>
                <a:stretch>
                  <a:fillRect r="-9621" b="-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6481496" y="3720921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6" y="3720921"/>
                <a:ext cx="4179666" cy="914400"/>
              </a:xfrm>
              <a:prstGeom prst="rect">
                <a:avLst/>
              </a:prstGeom>
              <a:blipFill>
                <a:blip r:embed="rId9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481496" y="4736622"/>
                <a:ext cx="1851333" cy="59993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6" y="4736622"/>
                <a:ext cx="1851333" cy="599932"/>
              </a:xfrm>
              <a:prstGeom prst="rect">
                <a:avLst/>
              </a:prstGeom>
              <a:blipFill>
                <a:blip r:embed="rId10"/>
                <a:stretch>
                  <a:fillRect t="-9184" b="-3469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481496" y="5437855"/>
                <a:ext cx="1157066" cy="599932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s-PE" sz="3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6" y="5437855"/>
                <a:ext cx="1157066" cy="599932"/>
              </a:xfrm>
              <a:prstGeom prst="rect">
                <a:avLst/>
              </a:prstGeom>
              <a:blipFill>
                <a:blip r:embed="rId11"/>
                <a:stretch>
                  <a:fillRect t="-9184" b="-346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0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4" name="AutoShape 16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8" name="AutoShape 20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2" name="AutoShape 2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6" name="AutoShape 28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8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9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0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1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2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3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4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5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6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7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8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9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0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2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3" name="Rectángulo redondeado 52"/>
          <p:cNvSpPr/>
          <p:nvPr/>
        </p:nvSpPr>
        <p:spPr>
          <a:xfrm>
            <a:off x="519411" y="77219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4" name="Rectángulo redondeado 53"/>
          <p:cNvSpPr/>
          <p:nvPr/>
        </p:nvSpPr>
        <p:spPr>
          <a:xfrm>
            <a:off x="631342" y="89840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>
          <a:xfrm>
            <a:off x="583225" y="93192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394209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937845" y="1531689"/>
            <a:ext cx="31341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s-MX" altLang="es-PE" sz="3200" dirty="0">
                <a:latin typeface="AvantGarde Md BT" pitchFamily="34" charset="0"/>
              </a:rPr>
              <a:t>n= factor común</a:t>
            </a:r>
            <a:endParaRPr lang="es-ES" altLang="es-PE" sz="3200" dirty="0">
              <a:latin typeface="AvantGarde Md BT" pitchFamily="34" charset="0"/>
            </a:endParaRP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548383" y="3010223"/>
            <a:ext cx="1938867" cy="147320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3147650" y="2773156"/>
            <a:ext cx="2255520" cy="170180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 flipV="1">
            <a:off x="548383" y="4474956"/>
            <a:ext cx="2599267" cy="846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2487250" y="3010223"/>
            <a:ext cx="2915920" cy="1625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V="1">
            <a:off x="548383" y="3007582"/>
            <a:ext cx="4546601" cy="1472657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o 8"/>
          <p:cNvSpPr/>
          <p:nvPr/>
        </p:nvSpPr>
        <p:spPr>
          <a:xfrm>
            <a:off x="763227" y="4074901"/>
            <a:ext cx="753533" cy="749299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269109" y="3670615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s-PE" sz="3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𝜃</m:t>
                      </m:r>
                    </m:oMath>
                  </m:oMathPara>
                </a14:m>
                <a:endParaRPr kumimoji="0" lang="es-PE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Perpetua" pitchFamily="18" charset="0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109" y="3670615"/>
                <a:ext cx="914400" cy="914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1069877" y="2988192"/>
                <a:ext cx="8227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PE" sz="360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877" y="2988192"/>
                <a:ext cx="822726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1917476" y="4362761"/>
                <a:ext cx="8227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PE" sz="36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476" y="4362761"/>
                <a:ext cx="822726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2766600" y="2928340"/>
                <a:ext cx="672426" cy="694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PE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PE" sz="32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PE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6600" y="2928340"/>
                <a:ext cx="672426" cy="6945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5810618" y="3448361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j-ea"/>
                    <a:cs typeface="+mj-cs"/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0" lang="es-PE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+mj-cs"/>
                      </a:rPr>
                      <m:t>n</m:t>
                    </m:r>
                    <m:rad>
                      <m:radPr>
                        <m:degHide m:val="on"/>
                        <m:ctrlP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𝑎</m:t>
                            </m:r>
                          </m:e>
                          <m:sup>
                            <m: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+</m:t>
                        </m:r>
                        <m:sSup>
                          <m:sSupPr>
                            <m:ctrlP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𝑎</m:t>
                            </m:r>
                          </m:e>
                          <m:sup>
                            <m:r>
                              <a:rPr kumimoji="0" lang="es-PE" sz="32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+2</m:t>
                        </m:r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𝑎</m:t>
                        </m:r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.</m:t>
                        </m:r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𝑎𝑐𝑜𝑠</m:t>
                        </m:r>
                        <m:r>
                          <a:rPr kumimoji="0" lang="es-PE" sz="32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j-cs"/>
                          </a:rPr>
                          <m:t>𝜃</m:t>
                        </m:r>
                      </m:e>
                    </m:rad>
                  </m:oMath>
                </a14:m>
                <a:endParaRPr kumimoji="0" lang="es-PE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0618" y="3448361"/>
                <a:ext cx="4868618" cy="914400"/>
              </a:xfrm>
              <a:prstGeom prst="rect">
                <a:avLst/>
              </a:prstGeom>
              <a:blipFill>
                <a:blip r:embed="rId6"/>
                <a:stretch>
                  <a:fillRect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6" name="AutoShape 12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7" name="Oval 1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0" name="AutoShape 16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8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4" name="AutoShape 20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5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28" name="AutoShape 24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2" name="AutoShape 28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3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6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7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38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39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0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1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2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3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4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5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6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7" name="Oval 1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8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49" name="Rectángulo redondeado 48"/>
          <p:cNvSpPr/>
          <p:nvPr/>
        </p:nvSpPr>
        <p:spPr>
          <a:xfrm>
            <a:off x="519411" y="77219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0" name="Rectángulo redondeado 49"/>
          <p:cNvSpPr/>
          <p:nvPr/>
        </p:nvSpPr>
        <p:spPr>
          <a:xfrm>
            <a:off x="631342" y="89840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1" name="Rectangle 2"/>
          <p:cNvSpPr txBox="1">
            <a:spLocks noChangeArrowheads="1"/>
          </p:cNvSpPr>
          <p:nvPr/>
        </p:nvSpPr>
        <p:spPr>
          <a:xfrm>
            <a:off x="583225" y="93192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341460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/>
          <p:cNvCxnSpPr/>
          <p:nvPr/>
        </p:nvCxnSpPr>
        <p:spPr>
          <a:xfrm flipV="1">
            <a:off x="1605021" y="2507846"/>
            <a:ext cx="2658533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" name="Conector recto de flecha 3"/>
          <p:cNvCxnSpPr/>
          <p:nvPr/>
        </p:nvCxnSpPr>
        <p:spPr>
          <a:xfrm>
            <a:off x="1605021" y="2423179"/>
            <a:ext cx="1684867" cy="0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 flipV="1">
            <a:off x="3289888" y="3083718"/>
            <a:ext cx="2658533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6" name="Conector recto de flecha 5"/>
          <p:cNvCxnSpPr/>
          <p:nvPr/>
        </p:nvCxnSpPr>
        <p:spPr>
          <a:xfrm>
            <a:off x="1605021" y="3083718"/>
            <a:ext cx="1684867" cy="0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3998235" y="2634982"/>
                <a:ext cx="1538179" cy="44873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chemeClr val="accent5">
                        <a:lumMod val="50000"/>
                      </a:schemeClr>
                    </a:solidFill>
                    <a:latin typeface="Perpetua" pitchFamily="18" charset="0"/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s-PE" sz="280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s-PE" sz="2800" dirty="0">
                  <a:solidFill>
                    <a:schemeClr val="accent5">
                      <a:lumMod val="50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235" y="2634982"/>
                <a:ext cx="1538179" cy="448735"/>
              </a:xfrm>
              <a:prstGeom prst="rect">
                <a:avLst/>
              </a:prstGeom>
              <a:blipFill>
                <a:blip r:embed="rId2"/>
                <a:stretch>
                  <a:fillRect t="-12162" b="-5405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1563926" y="3093388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𝐵𝑐𝑜𝑠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3926" y="3093388"/>
                <a:ext cx="4868618" cy="914400"/>
              </a:xfrm>
              <a:prstGeom prst="rect">
                <a:avLst/>
              </a:prstGeom>
              <a:blipFill>
                <a:blip r:embed="rId3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519411" y="1320747"/>
                <a:ext cx="4925451" cy="647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y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s-PE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PE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      COS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=1</a:t>
                </a:r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11" y="1320747"/>
                <a:ext cx="4925451" cy="647870"/>
              </a:xfrm>
              <a:prstGeom prst="rect">
                <a:avLst/>
              </a:prstGeom>
              <a:blipFill>
                <a:blip r:embed="rId4"/>
                <a:stretch>
                  <a:fillRect t="-2830" r="-2599" b="-30189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930432" y="1686678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432" y="1686678"/>
                <a:ext cx="914400" cy="91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3369205" y="1721839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205" y="1721839"/>
                <a:ext cx="918637" cy="8920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1571153" y="3814409"/>
                <a:ext cx="486861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.1</m:t>
                        </m:r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153" y="3814409"/>
                <a:ext cx="4868618" cy="564667"/>
              </a:xfrm>
              <a:prstGeom prst="rect">
                <a:avLst/>
              </a:prstGeom>
              <a:blipFill>
                <a:blip r:embed="rId7"/>
                <a:stretch>
                  <a:fillRect t="-14130" b="-3913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1579620" y="4370611"/>
                <a:ext cx="399502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620" y="4370611"/>
                <a:ext cx="3995028" cy="564667"/>
              </a:xfrm>
              <a:prstGeom prst="rect">
                <a:avLst/>
              </a:prstGeom>
              <a:blipFill>
                <a:blip r:embed="rId8"/>
                <a:stretch>
                  <a:fillRect t="-12903" b="-3871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588087" y="4972286"/>
                <a:ext cx="285202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s-PE" sz="32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s-PE" sz="32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s-PE" sz="32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087" y="4972286"/>
                <a:ext cx="2852028" cy="564667"/>
              </a:xfrm>
              <a:prstGeom prst="rect">
                <a:avLst/>
              </a:prstGeom>
              <a:blipFill>
                <a:blip r:embed="rId9"/>
                <a:stretch>
                  <a:fillRect t="-13043" b="-4021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1605021" y="5714753"/>
                <a:ext cx="2022295" cy="564667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𝐵</m:t>
                    </m:r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021" y="5714753"/>
                <a:ext cx="2022295" cy="564667"/>
              </a:xfrm>
              <a:prstGeom prst="rect">
                <a:avLst/>
              </a:prstGeom>
              <a:blipFill>
                <a:blip r:embed="rId10"/>
                <a:stretch>
                  <a:fillRect b="-18182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3828523" y="5849693"/>
            <a:ext cx="24869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None/>
            </a:pPr>
            <a:r>
              <a:rPr lang="es-PE" altLang="es-PE" sz="2000" i="1" dirty="0">
                <a:solidFill>
                  <a:srgbClr val="FF0000"/>
                </a:solidFill>
                <a:latin typeface="Arial Narrow" panose="020B0606020202030204" pitchFamily="34" charset="0"/>
              </a:rPr>
              <a:t>RESULTANTE  MAXIMA</a:t>
            </a:r>
            <a:endParaRPr lang="es-ES" altLang="es-PE" sz="20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7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8" name="AutoShape 12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9" name="Oval 1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1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2" name="AutoShape 16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2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3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4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6" name="AutoShape 20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7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8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0" name="AutoShape 24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1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3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4" name="AutoShape 28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5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6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7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8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9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0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1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2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3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4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5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6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7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8" name="AutoShape 12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9" name="Oval 1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0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1" name="Rectángulo redondeado 50"/>
          <p:cNvSpPr/>
          <p:nvPr/>
        </p:nvSpPr>
        <p:spPr>
          <a:xfrm>
            <a:off x="519411" y="59635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2" name="Rectángulo redondeado 51"/>
          <p:cNvSpPr/>
          <p:nvPr/>
        </p:nvSpPr>
        <p:spPr>
          <a:xfrm>
            <a:off x="631342" y="72256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>
          <a:xfrm>
            <a:off x="583225" y="75608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423501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/>
          <p:cNvCxnSpPr/>
          <p:nvPr/>
        </p:nvCxnSpPr>
        <p:spPr>
          <a:xfrm>
            <a:off x="3919104" y="3031847"/>
            <a:ext cx="1454902" cy="0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" name="Conector recto de flecha 3"/>
          <p:cNvCxnSpPr/>
          <p:nvPr/>
        </p:nvCxnSpPr>
        <p:spPr>
          <a:xfrm flipV="1">
            <a:off x="2879444" y="2374561"/>
            <a:ext cx="2658533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>
            <a:off x="1186110" y="2383028"/>
            <a:ext cx="1684867" cy="0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3919104" y="2573441"/>
                <a:ext cx="1538179" cy="44873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rgbClr val="002060"/>
                    </a:solidFill>
                    <a:latin typeface="Perpetua" pitchFamily="18" charset="0"/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s-PE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s-PE" sz="2800" dirty="0">
                  <a:solidFill>
                    <a:srgbClr val="00206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104" y="2573441"/>
                <a:ext cx="1538179" cy="448735"/>
              </a:xfrm>
              <a:prstGeom prst="rect">
                <a:avLst/>
              </a:prstGeom>
              <a:blipFill>
                <a:blip r:embed="rId2"/>
                <a:stretch>
                  <a:fillRect t="-13514" b="-5405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484795" y="3031847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𝐵𝑐𝑜𝑠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795" y="3031847"/>
                <a:ext cx="4868618" cy="914400"/>
              </a:xfrm>
              <a:prstGeom prst="rect">
                <a:avLst/>
              </a:prstGeom>
              <a:blipFill>
                <a:blip r:embed="rId3"/>
                <a:stretch>
                  <a:fillRect r="-7769" b="-533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ángulo 7"/>
              <p:cNvSpPr/>
              <p:nvPr/>
            </p:nvSpPr>
            <p:spPr>
              <a:xfrm>
                <a:off x="844673" y="1315318"/>
                <a:ext cx="5585888" cy="647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y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s-PE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PE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      COS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s-PE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s-PE" sz="3200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= -1</a:t>
                </a:r>
              </a:p>
            </p:txBody>
          </p:sp>
        </mc:Choice>
        <mc:Fallback xmlns="">
          <p:sp>
            <p:nvSpPr>
              <p:cNvPr id="8" name="Rectá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73" y="1315318"/>
                <a:ext cx="5585888" cy="647870"/>
              </a:xfrm>
              <a:prstGeom prst="rect">
                <a:avLst/>
              </a:prstGeom>
              <a:blipFill>
                <a:blip r:embed="rId4"/>
                <a:stretch>
                  <a:fillRect t="-2830" r="-1856" b="-30189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1851301" y="1625137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301" y="1625137"/>
                <a:ext cx="914400" cy="91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3290074" y="1660298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0074" y="1660298"/>
                <a:ext cx="918637" cy="8920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1492022" y="3752868"/>
                <a:ext cx="486861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022" y="3752868"/>
                <a:ext cx="4868618" cy="564667"/>
              </a:xfrm>
              <a:prstGeom prst="rect">
                <a:avLst/>
              </a:prstGeom>
              <a:blipFill>
                <a:blip r:embed="rId7"/>
                <a:stretch>
                  <a:fillRect t="-13043" b="-4021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1500489" y="4309070"/>
                <a:ext cx="399502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489" y="4309070"/>
                <a:ext cx="3995028" cy="564667"/>
              </a:xfrm>
              <a:prstGeom prst="rect">
                <a:avLst/>
              </a:prstGeom>
              <a:blipFill>
                <a:blip r:embed="rId8"/>
                <a:stretch>
                  <a:fillRect t="-13043" b="-4021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1508956" y="4910745"/>
                <a:ext cx="2852028" cy="56466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s-PE" sz="32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PE" sz="32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956" y="4910745"/>
                <a:ext cx="2852028" cy="564667"/>
              </a:xfrm>
              <a:prstGeom prst="rect">
                <a:avLst/>
              </a:prstGeom>
              <a:blipFill>
                <a:blip r:embed="rId9"/>
                <a:stretch>
                  <a:fillRect t="-13043" b="-4021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525890" y="5653212"/>
                <a:ext cx="2022295" cy="564667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𝐵</m:t>
                    </m:r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5890" y="5653212"/>
                <a:ext cx="2022295" cy="564667"/>
              </a:xfrm>
              <a:prstGeom prst="rect">
                <a:avLst/>
              </a:prstGeom>
              <a:blipFill>
                <a:blip r:embed="rId10"/>
                <a:stretch>
                  <a:fillRect b="-18182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3749392" y="5788152"/>
            <a:ext cx="24148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None/>
            </a:pPr>
            <a:r>
              <a:rPr lang="es-PE" altLang="es-PE" sz="2000" i="1" dirty="0">
                <a:solidFill>
                  <a:srgbClr val="FF0000"/>
                </a:solidFill>
                <a:latin typeface="Arial Narrow" panose="020B0606020202030204" pitchFamily="34" charset="0"/>
              </a:rPr>
              <a:t>RESULTANTE  MÍNIMA</a:t>
            </a:r>
            <a:endParaRPr lang="es-ES" altLang="es-PE" sz="20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7866186" y="4035201"/>
                <a:ext cx="3386666" cy="564667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𝑀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Í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𝑁</m:t>
                          </m:r>
                        </m:sub>
                      </m:sSub>
                      <m:r>
                        <a:rPr kumimoji="0" lang="es-PE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≤</m:t>
                      </m:r>
                      <m:r>
                        <a:rPr kumimoji="0" lang="es-PE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𝑅</m:t>
                      </m:r>
                      <m:r>
                        <a:rPr kumimoji="0" lang="es-PE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≤</m:t>
                      </m:r>
                      <m:sSub>
                        <m:sSubPr>
                          <m:ctrlP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𝑅</m:t>
                          </m:r>
                        </m:e>
                        <m:sub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𝑀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Á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6186" y="4035201"/>
                <a:ext cx="3386666" cy="56466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8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9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1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2" name="AutoShape 16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3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4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6" name="AutoShape 20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7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8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0" name="AutoShape 2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1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3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4" name="AutoShape 28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5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6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7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8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9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0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1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2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3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4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5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6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7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8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9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0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1" name="Rectángulo redondeado 50"/>
          <p:cNvSpPr/>
          <p:nvPr/>
        </p:nvSpPr>
        <p:spPr>
          <a:xfrm>
            <a:off x="519411" y="578768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2" name="Rectángulo redondeado 51"/>
          <p:cNvSpPr/>
          <p:nvPr/>
        </p:nvSpPr>
        <p:spPr>
          <a:xfrm>
            <a:off x="631342" y="704969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>
          <a:xfrm>
            <a:off x="583225" y="738493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</p:spTree>
    <p:extLst>
      <p:ext uri="{BB962C8B-B14F-4D97-AF65-F5344CB8AC3E}">
        <p14:creationId xmlns:p14="http://schemas.microsoft.com/office/powerpoint/2010/main" val="329719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ángulo redondeado 48"/>
          <p:cNvSpPr/>
          <p:nvPr/>
        </p:nvSpPr>
        <p:spPr>
          <a:xfrm>
            <a:off x="470685" y="666395"/>
            <a:ext cx="5290646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0" name="Rectángulo redondeado 49"/>
          <p:cNvSpPr/>
          <p:nvPr/>
        </p:nvSpPr>
        <p:spPr>
          <a:xfrm>
            <a:off x="582616" y="792596"/>
            <a:ext cx="5290646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415192" y="698880"/>
                <a:ext cx="5266267" cy="7825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threePt" dir="t"/>
                </a:scene3d>
                <a:sp3d extrusionH="57150">
                  <a:bevelT w="50800" h="38100" prst="riblet"/>
                </a:sp3d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FF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VECTOR DIFERENCIA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ES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endParaRPr kumimoji="0" lang="es-ES" sz="4000" b="1" i="0" u="none" strike="noStrike" kern="0" cap="none" spc="0" normalizeH="0" baseline="0" noProof="0" dirty="0">
                  <a:ln w="9525">
                    <a:solidFill>
                      <a:prstClr val="white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12700" dist="38100" dir="2700000" algn="tl" rotWithShape="0">
                      <a:srgbClr val="CEC597">
                        <a:lumMod val="60000"/>
                        <a:lumOff val="40000"/>
                      </a:srgbClr>
                    </a:outerShdw>
                  </a:effectLst>
                  <a:uLnTx/>
                  <a:uFillTx/>
                </a:endParaRP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92" y="698880"/>
                <a:ext cx="5266267" cy="782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ector recto de flecha 2"/>
          <p:cNvCxnSpPr/>
          <p:nvPr/>
        </p:nvCxnSpPr>
        <p:spPr>
          <a:xfrm flipV="1">
            <a:off x="609929" y="2372943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" name="Conector recto de flecha 3"/>
          <p:cNvCxnSpPr/>
          <p:nvPr/>
        </p:nvCxnSpPr>
        <p:spPr>
          <a:xfrm flipV="1">
            <a:off x="609929" y="3837676"/>
            <a:ext cx="2599267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 flipH="1" flipV="1">
            <a:off x="2533291" y="2347542"/>
            <a:ext cx="686802" cy="1494130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6" name="Arco 5"/>
          <p:cNvSpPr/>
          <p:nvPr/>
        </p:nvSpPr>
        <p:spPr>
          <a:xfrm>
            <a:off x="824773" y="3437621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330655" y="3033335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655" y="3033335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2807031" y="2467128"/>
                <a:ext cx="804329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031" y="2467128"/>
                <a:ext cx="804329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2116466" y="3729720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466" y="3729720"/>
                <a:ext cx="914400" cy="91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397309" y="2075797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309" y="2075797"/>
                <a:ext cx="918637" cy="8920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415193" y="4955856"/>
                <a:ext cx="1701274" cy="519636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Perpetua" pitchFamily="18" charset="0"/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s-PE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s-PE" sz="3200" dirty="0">
                  <a:solidFill>
                    <a:srgbClr val="00206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93" y="4955856"/>
                <a:ext cx="1701274" cy="519636"/>
              </a:xfrm>
              <a:prstGeom prst="rect">
                <a:avLst/>
              </a:prstGeom>
              <a:blipFill>
                <a:blip r:embed="rId7"/>
                <a:stretch>
                  <a:fillRect t="-11494" b="-50575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2400836" y="4952272"/>
            <a:ext cx="335995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None/>
            </a:pPr>
            <a:r>
              <a:rPr lang="es-MX" altLang="es-PE" sz="2800" dirty="0">
                <a:solidFill>
                  <a:srgbClr val="C00000"/>
                </a:solidFill>
                <a:latin typeface="Arial Narrow" panose="020B0606020202030204" pitchFamily="34" charset="0"/>
              </a:rPr>
              <a:t>VECTOR  DIFERENCIA</a:t>
            </a:r>
            <a:endParaRPr lang="es-ES" altLang="es-PE" sz="28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7069224" y="3621030"/>
                <a:ext cx="4868618" cy="65340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C00000"/>
                </a:solidFill>
              </a:ln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𝐵𝑐𝑜𝑠</m:t>
                        </m:r>
                        <m:r>
                          <a:rPr lang="es-PE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rad>
                  </m:oMath>
                </a14:m>
                <a:endParaRPr lang="es-PE" sz="3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9224" y="3621030"/>
                <a:ext cx="4868618" cy="653409"/>
              </a:xfrm>
              <a:prstGeom prst="rect">
                <a:avLst/>
              </a:prstGeom>
              <a:blipFill>
                <a:blip r:embed="rId8"/>
                <a:stretch>
                  <a:fillRect t="-3670" b="-25688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7292638" y="2561314"/>
            <a:ext cx="3865161" cy="76944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solidFill>
              <a:srgbClr val="C00000"/>
            </a:solidFill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C00000"/>
                </a:solidFill>
                <a:latin typeface="Arial Narrow" panose="020B0606020202030204" pitchFamily="34" charset="0"/>
              </a:rPr>
              <a:t>Módulo del vector diferencia</a:t>
            </a:r>
          </a:p>
          <a:p>
            <a:pPr eaLnBrk="1" hangingPunct="1"/>
            <a:r>
              <a:rPr lang="es-MX" altLang="es-PE" sz="1600" dirty="0">
                <a:solidFill>
                  <a:srgbClr val="C00000"/>
                </a:solidFill>
                <a:latin typeface="Arial Narrow" panose="020B0606020202030204" pitchFamily="34" charset="0"/>
              </a:rPr>
              <a:t>          LEY DE COSENOS DEL TRIANGULO</a:t>
            </a:r>
            <a:endParaRPr lang="es-ES" altLang="es-PE" sz="16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6" name="AutoShape 12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17" name="Oval 13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0" name="AutoShape 16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0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4" name="AutoShape 20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5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28" name="AutoShape 24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2" name="AutoShape 28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3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6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37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38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39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0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1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2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3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4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5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6" name="AutoShape 12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47" name="Oval 13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8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28564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ángulo redondeado 55"/>
          <p:cNvSpPr/>
          <p:nvPr/>
        </p:nvSpPr>
        <p:spPr>
          <a:xfrm>
            <a:off x="470685" y="666395"/>
            <a:ext cx="5290646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7" name="Rectángulo redondeado 56"/>
          <p:cNvSpPr/>
          <p:nvPr/>
        </p:nvSpPr>
        <p:spPr>
          <a:xfrm>
            <a:off x="582616" y="792596"/>
            <a:ext cx="5290646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Rectángulo 1"/>
          <p:cNvSpPr/>
          <p:nvPr/>
        </p:nvSpPr>
        <p:spPr>
          <a:xfrm>
            <a:off x="564660" y="742977"/>
            <a:ext cx="5266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MÉTODO TRIÁNGULO</a:t>
            </a:r>
          </a:p>
        </p:txBody>
      </p:sp>
      <p:cxnSp>
        <p:nvCxnSpPr>
          <p:cNvPr id="3" name="Conector recto de flecha 2"/>
          <p:cNvCxnSpPr/>
          <p:nvPr/>
        </p:nvCxnSpPr>
        <p:spPr>
          <a:xfrm flipV="1">
            <a:off x="668218" y="2101009"/>
            <a:ext cx="2926076" cy="1794061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" name="Conector recto de flecha 3"/>
          <p:cNvCxnSpPr/>
          <p:nvPr/>
        </p:nvCxnSpPr>
        <p:spPr>
          <a:xfrm flipV="1">
            <a:off x="668218" y="3884759"/>
            <a:ext cx="3922730" cy="1031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 flipH="1" flipV="1">
            <a:off x="3570894" y="2070076"/>
            <a:ext cx="1036499" cy="1819549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6" name="Arco 5"/>
          <p:cNvSpPr/>
          <p:nvPr/>
        </p:nvSpPr>
        <p:spPr>
          <a:xfrm>
            <a:off x="992454" y="3397572"/>
            <a:ext cx="1137208" cy="912495"/>
          </a:xfrm>
          <a:prstGeom prst="arc">
            <a:avLst/>
          </a:prstGeom>
          <a:noFill/>
          <a:ln w="28575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958761" y="3182778"/>
                <a:ext cx="530375" cy="535864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 fontScale="925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8761" y="3182778"/>
                <a:ext cx="530375" cy="5358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3833436" y="2281152"/>
                <a:ext cx="1213867" cy="111355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436" y="2281152"/>
                <a:ext cx="1213867" cy="11135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1344835" y="2101009"/>
                <a:ext cx="1379983" cy="111355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835" y="2101009"/>
                <a:ext cx="1379983" cy="11135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2328759" y="3734190"/>
                <a:ext cx="1386377" cy="108638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759" y="3734190"/>
                <a:ext cx="1386377" cy="10863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o 10"/>
          <p:cNvSpPr/>
          <p:nvPr/>
        </p:nvSpPr>
        <p:spPr>
          <a:xfrm rot="9592957">
            <a:off x="3119977" y="1750052"/>
            <a:ext cx="1137208" cy="912495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Arco 11"/>
          <p:cNvSpPr/>
          <p:nvPr/>
        </p:nvSpPr>
        <p:spPr>
          <a:xfrm rot="16575050">
            <a:off x="3635423" y="3458085"/>
            <a:ext cx="1137208" cy="912495"/>
          </a:xfrm>
          <a:prstGeom prst="arc">
            <a:avLst/>
          </a:prstGeom>
          <a:noFill/>
          <a:ln w="28575" cap="flat" cmpd="sng" algn="ctr">
            <a:solidFill>
              <a:srgbClr val="FFFF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3119959" y="2649668"/>
                <a:ext cx="530375" cy="535864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 fontScale="925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9959" y="2649668"/>
                <a:ext cx="530375" cy="5358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3383858" y="3223114"/>
                <a:ext cx="530375" cy="535864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 fontScale="925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s-PE" sz="3600" dirty="0">
                  <a:solidFill>
                    <a:srgbClr val="FFFF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3858" y="3223114"/>
                <a:ext cx="530375" cy="5358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5993461" y="1997734"/>
                <a:ext cx="4013487" cy="1106964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num>
                        <m:den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𝑠𝑒𝑛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𝛼</m:t>
                          </m:r>
                        </m:den>
                      </m:f>
                      <m:r>
                        <a:rPr kumimoji="0" lang="es-PE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num>
                        <m:den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𝑠𝑒𝑛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𝛽</m:t>
                          </m:r>
                        </m:den>
                      </m:f>
                      <m:r>
                        <a:rPr kumimoji="0" lang="es-PE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</m:t>
                          </m:r>
                        </m:num>
                        <m:den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𝑠𝑒𝑛</m:t>
                          </m:r>
                          <m:r>
                            <a:rPr kumimoji="0" lang="es-PE" sz="32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𝜃</m:t>
                          </m:r>
                        </m:den>
                      </m:f>
                    </m:oMath>
                  </m:oMathPara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Perpetua" pitchFamily="18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461" y="1997734"/>
                <a:ext cx="4013487" cy="11069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945274" y="861308"/>
            <a:ext cx="615905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3200" dirty="0">
                <a:latin typeface="Arial Narrow" panose="020B0606020202030204" pitchFamily="34" charset="0"/>
              </a:rPr>
              <a:t>MÓDULO DEL VECTOR RESULTANTE</a:t>
            </a:r>
          </a:p>
          <a:p>
            <a:pPr eaLnBrk="1" hangingPunct="1"/>
            <a:r>
              <a:rPr lang="es-MX" altLang="es-PE" sz="3200" dirty="0">
                <a:latin typeface="Arial Narrow" panose="020B0606020202030204" pitchFamily="34" charset="0"/>
              </a:rPr>
              <a:t>Ley de senos</a:t>
            </a:r>
            <a:endParaRPr lang="es-ES" altLang="es-PE" sz="3200" dirty="0">
              <a:latin typeface="Arial Narrow" panose="020B0606020202030204" pitchFamily="34" charset="0"/>
            </a:endParaRPr>
          </a:p>
        </p:txBody>
      </p:sp>
      <p:sp>
        <p:nvSpPr>
          <p:cNvPr id="17" name="Rectangle 35"/>
          <p:cNvSpPr>
            <a:spLocks noChangeArrowheads="1"/>
          </p:cNvSpPr>
          <p:nvPr/>
        </p:nvSpPr>
        <p:spPr bwMode="auto">
          <a:xfrm>
            <a:off x="5967215" y="3223114"/>
            <a:ext cx="3379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dirty="0">
                <a:latin typeface="Arial Narrow" panose="020B0606020202030204" pitchFamily="34" charset="0"/>
              </a:rPr>
              <a:t>Ley de cosenos del triangulo</a:t>
            </a:r>
            <a:endParaRPr lang="es-ES" altLang="es-PE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5993461" y="3889625"/>
                <a:ext cx="4759400" cy="531570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solidFill>
                  <a:srgbClr val="00206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−2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𝐵𝑐𝑜𝑠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𝜃</m:t>
                        </m:r>
                      </m:e>
                    </m:rad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461" y="3889625"/>
                <a:ext cx="4759400" cy="531570"/>
              </a:xfrm>
              <a:prstGeom prst="rect">
                <a:avLst/>
              </a:prstGeom>
              <a:blipFill>
                <a:blip r:embed="rId9"/>
                <a:stretch>
                  <a:fillRect t="-15730" b="-42697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5956019" y="4754088"/>
                <a:ext cx="4770596" cy="506448"/>
              </a:xfrm>
              <a:prstGeom prst="rect">
                <a:avLst/>
              </a:prstGeom>
              <a:solidFill>
                <a:srgbClr val="FF0000">
                  <a:alpha val="50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𝑅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−2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𝐵𝑐𝑜𝑠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𝛼</m:t>
                        </m:r>
                      </m:e>
                    </m:rad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019" y="4754088"/>
                <a:ext cx="4770596" cy="506448"/>
              </a:xfrm>
              <a:prstGeom prst="rect">
                <a:avLst/>
              </a:prstGeom>
              <a:blipFill>
                <a:blip r:embed="rId10"/>
                <a:stretch>
                  <a:fillRect t="-18824" b="-4705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/>
              <p:cNvSpPr txBox="1"/>
              <p:nvPr/>
            </p:nvSpPr>
            <p:spPr>
              <a:xfrm>
                <a:off x="5993461" y="5593430"/>
                <a:ext cx="4781162" cy="492616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>
                <a:solidFill>
                  <a:srgbClr val="FFFF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sSup>
                          <m:sSupPr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𝑅</m:t>
                            </m:r>
                          </m:e>
                          <m:sup>
                            <m: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p>
                        </m:sSup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−2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𝑅𝑐𝑜𝑠</m:t>
                        </m:r>
                        <m: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𝛽</m:t>
                        </m:r>
                      </m:e>
                    </m:rad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Cuadro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461" y="5593430"/>
                <a:ext cx="4781162" cy="492616"/>
              </a:xfrm>
              <a:prstGeom prst="rect">
                <a:avLst/>
              </a:prstGeom>
              <a:blipFill>
                <a:blip r:embed="rId11"/>
                <a:stretch>
                  <a:fillRect t="-20732" b="-51220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/>
              <p:cNvSpPr txBox="1"/>
              <p:nvPr/>
            </p:nvSpPr>
            <p:spPr>
              <a:xfrm>
                <a:off x="1091405" y="4765242"/>
                <a:ext cx="1397732" cy="44873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chemeClr val="tx1"/>
                    </a:solidFill>
                    <a:latin typeface="Perpetua" pitchFamily="18" charset="0"/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s-PE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s-PE" sz="2800" dirty="0">
                  <a:solidFill>
                    <a:schemeClr val="tx1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1" name="Cuadro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405" y="4765242"/>
                <a:ext cx="1397732" cy="448735"/>
              </a:xfrm>
              <a:prstGeom prst="rect">
                <a:avLst/>
              </a:prstGeom>
              <a:blipFill>
                <a:blip r:embed="rId12"/>
                <a:stretch>
                  <a:fillRect t="-12000" b="-53333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3" name="AutoShape 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4" name="Oval 13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5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6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7" name="AutoShape 16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4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8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9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0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31" name="AutoShape 20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32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3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5" name="AutoShape 24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6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7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8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9" name="AutoShape 28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40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1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2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3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4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5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6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7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8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9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50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1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2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3" name="AutoShape 12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4" name="Oval 13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5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163213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 animBg="1"/>
      <p:bldP spid="12" grpId="0" animBg="1"/>
      <p:bldP spid="13" grpId="0"/>
      <p:bldP spid="14" grpId="0"/>
      <p:bldP spid="15" grpId="0" animBg="1"/>
      <p:bldP spid="16" grpId="0"/>
      <p:bldP spid="17" grpId="0"/>
      <p:bldP spid="18" grpId="0" animBg="1"/>
      <p:bldP spid="19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ángulo redondeado 65"/>
          <p:cNvSpPr/>
          <p:nvPr/>
        </p:nvSpPr>
        <p:spPr>
          <a:xfrm>
            <a:off x="470685" y="666395"/>
            <a:ext cx="5290646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7" name="Rectángulo redondeado 66"/>
          <p:cNvSpPr/>
          <p:nvPr/>
        </p:nvSpPr>
        <p:spPr>
          <a:xfrm>
            <a:off x="582616" y="792596"/>
            <a:ext cx="5290646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Rectángulo 2"/>
          <p:cNvSpPr/>
          <p:nvPr/>
        </p:nvSpPr>
        <p:spPr>
          <a:xfrm>
            <a:off x="450362" y="778011"/>
            <a:ext cx="5266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MÉTODO POLÍGONO</a:t>
            </a: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1525628" y="2367410"/>
            <a:ext cx="702734" cy="1159933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>
            <a:off x="3913228" y="2282743"/>
            <a:ext cx="338667" cy="1390652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6" name="Conector recto de flecha 5"/>
          <p:cNvCxnSpPr/>
          <p:nvPr/>
        </p:nvCxnSpPr>
        <p:spPr>
          <a:xfrm flipV="1">
            <a:off x="2228362" y="2282743"/>
            <a:ext cx="1684866" cy="84667"/>
          </a:xfrm>
          <a:prstGeom prst="straightConnector1">
            <a:avLst/>
          </a:prstGeom>
          <a:noFill/>
          <a:ln w="57150" cap="flat" cmpd="sng" algn="ctr">
            <a:solidFill>
              <a:srgbClr val="00B05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de flecha 6"/>
          <p:cNvCxnSpPr/>
          <p:nvPr/>
        </p:nvCxnSpPr>
        <p:spPr>
          <a:xfrm>
            <a:off x="1525628" y="3491359"/>
            <a:ext cx="1998133" cy="1172635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8" name="Conector recto de flecha 7"/>
          <p:cNvCxnSpPr/>
          <p:nvPr/>
        </p:nvCxnSpPr>
        <p:spPr>
          <a:xfrm flipH="1">
            <a:off x="3523761" y="3673395"/>
            <a:ext cx="728134" cy="990599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9" name="Conector recto de flecha 8"/>
          <p:cNvCxnSpPr/>
          <p:nvPr/>
        </p:nvCxnSpPr>
        <p:spPr>
          <a:xfrm flipV="1">
            <a:off x="7426895" y="2741005"/>
            <a:ext cx="948268" cy="1514473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0" name="Conector recto de flecha 9"/>
          <p:cNvCxnSpPr/>
          <p:nvPr/>
        </p:nvCxnSpPr>
        <p:spPr>
          <a:xfrm flipH="1">
            <a:off x="7486162" y="4079795"/>
            <a:ext cx="2565400" cy="175683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1" name="Conector recto de flecha 10"/>
          <p:cNvCxnSpPr/>
          <p:nvPr/>
        </p:nvCxnSpPr>
        <p:spPr>
          <a:xfrm>
            <a:off x="8375163" y="2741005"/>
            <a:ext cx="1727199" cy="1379006"/>
          </a:xfrm>
          <a:prstGeom prst="straightConnector1">
            <a:avLst/>
          </a:prstGeom>
          <a:noFill/>
          <a:ln w="57150" cap="flat" cmpd="sng" algn="ctr">
            <a:solidFill>
              <a:srgbClr val="00B05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12" name="AutoShape 1078"/>
          <p:cNvSpPr>
            <a:spLocks noChangeArrowheads="1"/>
          </p:cNvSpPr>
          <p:nvPr/>
        </p:nvSpPr>
        <p:spPr bwMode="auto">
          <a:xfrm rot="5993040" flipH="1">
            <a:off x="1967769" y="2168443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AutoShape 1079"/>
          <p:cNvSpPr>
            <a:spLocks noChangeArrowheads="1"/>
          </p:cNvSpPr>
          <p:nvPr/>
        </p:nvSpPr>
        <p:spPr bwMode="auto">
          <a:xfrm rot="9999161" flipH="1">
            <a:off x="3791399" y="2071016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AutoShape 1080"/>
          <p:cNvSpPr>
            <a:spLocks noChangeArrowheads="1"/>
          </p:cNvSpPr>
          <p:nvPr/>
        </p:nvSpPr>
        <p:spPr bwMode="auto">
          <a:xfrm rot="14747986" flipH="1">
            <a:off x="4271393" y="3566910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AutoShape 1078"/>
          <p:cNvSpPr>
            <a:spLocks noChangeArrowheads="1"/>
          </p:cNvSpPr>
          <p:nvPr/>
        </p:nvSpPr>
        <p:spPr bwMode="auto">
          <a:xfrm rot="7495541" flipH="1">
            <a:off x="8156902" y="2491238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AutoShape 1079"/>
          <p:cNvSpPr>
            <a:spLocks noChangeArrowheads="1"/>
          </p:cNvSpPr>
          <p:nvPr/>
        </p:nvSpPr>
        <p:spPr bwMode="auto">
          <a:xfrm rot="13825804" flipH="1">
            <a:off x="10011599" y="4005711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AutoShape 1080"/>
          <p:cNvSpPr>
            <a:spLocks noChangeArrowheads="1"/>
          </p:cNvSpPr>
          <p:nvPr/>
        </p:nvSpPr>
        <p:spPr bwMode="auto">
          <a:xfrm rot="381600" flipH="1">
            <a:off x="7214263" y="4208911"/>
            <a:ext cx="3048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72A376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3887828" y="2376344"/>
                <a:ext cx="804329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828" y="2376344"/>
                <a:ext cx="804329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2465430" y="1602107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5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430" y="1602107"/>
                <a:ext cx="914400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/>
              <p:cNvSpPr txBox="1"/>
              <p:nvPr/>
            </p:nvSpPr>
            <p:spPr>
              <a:xfrm>
                <a:off x="3781957" y="3810346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0" name="Cuadro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1957" y="3810346"/>
                <a:ext cx="918637" cy="8920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/>
              <p:cNvSpPr txBox="1"/>
              <p:nvPr/>
            </p:nvSpPr>
            <p:spPr>
              <a:xfrm>
                <a:off x="1119229" y="2354708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FF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1" name="Cuadro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229" y="2354708"/>
                <a:ext cx="914400" cy="914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2033629" y="4044995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629" y="4044995"/>
                <a:ext cx="914400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/>
              <p:cNvSpPr txBox="1"/>
              <p:nvPr/>
            </p:nvSpPr>
            <p:spPr>
              <a:xfrm>
                <a:off x="7180068" y="2911289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FF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3" name="CuadroTexto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068" y="2911289"/>
                <a:ext cx="914400" cy="9144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/>
              <p:cNvSpPr txBox="1"/>
              <p:nvPr/>
            </p:nvSpPr>
            <p:spPr>
              <a:xfrm>
                <a:off x="8922069" y="2698037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5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4" name="Cuadro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069" y="2698037"/>
                <a:ext cx="914400" cy="9144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uadroTexto 24"/>
              <p:cNvSpPr txBox="1"/>
              <p:nvPr/>
            </p:nvSpPr>
            <p:spPr>
              <a:xfrm>
                <a:off x="8366697" y="4218698"/>
                <a:ext cx="804329" cy="595471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925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5" name="Cuadro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6697" y="4218698"/>
                <a:ext cx="804329" cy="5954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1028"/>
          <p:cNvSpPr txBox="1">
            <a:spLocks noChangeArrowheads="1"/>
          </p:cNvSpPr>
          <p:nvPr/>
        </p:nvSpPr>
        <p:spPr>
          <a:xfrm>
            <a:off x="7006092" y="1605091"/>
            <a:ext cx="3343097" cy="381000"/>
          </a:xfrm>
          <a:prstGeom prst="rect">
            <a:avLst/>
          </a:prstGeom>
          <a:solidFill>
            <a:srgbClr val="FFFF00"/>
          </a:solidFill>
          <a:ln>
            <a:noFill/>
            <a:miter lim="800000"/>
            <a:headEnd/>
            <a:tailEnd/>
          </a:ln>
        </p:spPr>
        <p:txBody>
          <a:bodyPr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1pPr>
            <a:lvl2pPr marL="627063" indent="-169863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2pPr>
            <a:lvl3pPr marL="1030288" indent="-11588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3pPr>
            <a:lvl4pPr marL="1482725" indent="-111125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4pPr>
            <a:lvl5pPr marL="1944688" indent="-11588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>
                <a:prstClr val="white">
                  <a:lumMod val="95000"/>
                </a:prstClr>
              </a:buClr>
              <a:buFont typeface="Wingdings" pitchFamily="2" charset="2"/>
              <a:buNone/>
              <a:defRPr/>
            </a:pPr>
            <a:r>
              <a:rPr lang="es-MX" sz="2800" dirty="0">
                <a:solidFill>
                  <a:srgbClr val="7030A0"/>
                </a:solidFill>
                <a:latin typeface="Arial Narrow" panose="020B0606020202030204" pitchFamily="34" charset="0"/>
              </a:rPr>
              <a:t>POLIGONO CERRADO</a:t>
            </a:r>
          </a:p>
          <a:p>
            <a:pPr>
              <a:lnSpc>
                <a:spcPct val="90000"/>
              </a:lnSpc>
              <a:buClr>
                <a:prstClr val="white">
                  <a:lumMod val="95000"/>
                </a:prstClr>
              </a:buClr>
              <a:buFont typeface="Wingdings" pitchFamily="2" charset="2"/>
              <a:buNone/>
              <a:defRPr/>
            </a:pPr>
            <a:endParaRPr lang="es-ES" sz="2800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/>
              <p:cNvSpPr txBox="1"/>
              <p:nvPr/>
            </p:nvSpPr>
            <p:spPr>
              <a:xfrm>
                <a:off x="7605347" y="4910154"/>
                <a:ext cx="2253886" cy="58276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r>
                      <a:rPr lang="es-PE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rgbClr val="FF0000"/>
                    </a:solidFill>
                    <a:latin typeface="Perpetua" pitchFamily="18" charset="0"/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s-PE" sz="2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s-PE" sz="2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s-PE" sz="28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9" name="Cuadro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347" y="4910154"/>
                <a:ext cx="2253886" cy="582769"/>
              </a:xfrm>
              <a:prstGeom prst="rect">
                <a:avLst/>
              </a:prstGeom>
              <a:blipFill>
                <a:blip r:embed="rId11"/>
                <a:stretch>
                  <a:fillRect b="-28571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31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32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3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4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35" name="AutoShape 16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7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8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39" name="AutoShape 20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40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1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2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43" name="AutoShape 2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44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5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6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47" name="AutoShape 28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48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9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0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51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52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53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4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5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56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57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58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9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60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61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62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3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adroTexto 63"/>
              <p:cNvSpPr txBox="1"/>
              <p:nvPr/>
            </p:nvSpPr>
            <p:spPr>
              <a:xfrm>
                <a:off x="1876995" y="4910154"/>
                <a:ext cx="2609116" cy="619407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rgbClr val="FF0000"/>
                    </a:solidFill>
                    <a:latin typeface="Perpetua" pitchFamily="18" charset="0"/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s-PE" sz="2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s-PE" sz="2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endParaRPr lang="es-PE" sz="28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4" name="Cuadro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995" y="4910154"/>
                <a:ext cx="2609116" cy="619407"/>
              </a:xfrm>
              <a:prstGeom prst="rect">
                <a:avLst/>
              </a:prstGeom>
              <a:blipFill>
                <a:blip r:embed="rId18"/>
                <a:stretch>
                  <a:fillRect b="-24038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uadroTexto 64"/>
              <p:cNvSpPr txBox="1"/>
              <p:nvPr/>
            </p:nvSpPr>
            <p:spPr>
              <a:xfrm>
                <a:off x="7625932" y="5621584"/>
                <a:ext cx="934047" cy="526015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rgbClr val="FF0000"/>
                    </a:solidFill>
                  </a:rPr>
                  <a:t>=  0</a:t>
                </a:r>
                <a:endParaRPr lang="es-PE" sz="28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5" name="Cuadro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932" y="5621584"/>
                <a:ext cx="934047" cy="526015"/>
              </a:xfrm>
              <a:prstGeom prst="rect">
                <a:avLst/>
              </a:prstGeom>
              <a:blipFill>
                <a:blip r:embed="rId19"/>
                <a:stretch>
                  <a:fillRect t="-7955" r="-3226" b="-32955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766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9" grpId="0" animBg="1"/>
      <p:bldP spid="64" grpId="0" animBg="1"/>
      <p:bldP spid="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4854" y="760426"/>
            <a:ext cx="74845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DESCOMPOSICION RECTANGULAR</a:t>
            </a:r>
          </a:p>
        </p:txBody>
      </p:sp>
      <p:cxnSp>
        <p:nvCxnSpPr>
          <p:cNvPr id="3" name="Conector recto de flecha 2"/>
          <p:cNvCxnSpPr/>
          <p:nvPr/>
        </p:nvCxnSpPr>
        <p:spPr>
          <a:xfrm flipV="1">
            <a:off x="1233851" y="2383686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" name="Conector recto 3"/>
          <p:cNvCxnSpPr/>
          <p:nvPr/>
        </p:nvCxnSpPr>
        <p:spPr>
          <a:xfrm>
            <a:off x="895184" y="3893357"/>
            <a:ext cx="2946401" cy="1642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5" name="Conector recto 4"/>
          <p:cNvCxnSpPr/>
          <p:nvPr/>
        </p:nvCxnSpPr>
        <p:spPr>
          <a:xfrm flipV="1">
            <a:off x="1233851" y="1689422"/>
            <a:ext cx="0" cy="265005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sp>
        <p:nvSpPr>
          <p:cNvPr id="6" name="Arco 5"/>
          <p:cNvSpPr/>
          <p:nvPr/>
        </p:nvSpPr>
        <p:spPr>
          <a:xfrm>
            <a:off x="1398951" y="3473767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904833" y="3069481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4833" y="3069481"/>
                <a:ext cx="914400" cy="914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ector recto 7"/>
          <p:cNvCxnSpPr/>
          <p:nvPr/>
        </p:nvCxnSpPr>
        <p:spPr>
          <a:xfrm flipV="1">
            <a:off x="3155784" y="2138156"/>
            <a:ext cx="0" cy="176341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9" name="Conector recto 8"/>
          <p:cNvCxnSpPr/>
          <p:nvPr/>
        </p:nvCxnSpPr>
        <p:spPr>
          <a:xfrm>
            <a:off x="1233851" y="2383686"/>
            <a:ext cx="221826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0" name="Conector recto de flecha 9"/>
          <p:cNvCxnSpPr/>
          <p:nvPr/>
        </p:nvCxnSpPr>
        <p:spPr>
          <a:xfrm flipV="1">
            <a:off x="5755051" y="2383686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1" name="Conector recto 10"/>
          <p:cNvCxnSpPr/>
          <p:nvPr/>
        </p:nvCxnSpPr>
        <p:spPr>
          <a:xfrm>
            <a:off x="5416384" y="3893357"/>
            <a:ext cx="2946401" cy="1642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2" name="Conector recto 11"/>
          <p:cNvCxnSpPr/>
          <p:nvPr/>
        </p:nvCxnSpPr>
        <p:spPr>
          <a:xfrm flipV="1">
            <a:off x="5755051" y="1689422"/>
            <a:ext cx="0" cy="265005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sp>
        <p:nvSpPr>
          <p:cNvPr id="13" name="Arco 12"/>
          <p:cNvSpPr/>
          <p:nvPr/>
        </p:nvSpPr>
        <p:spPr>
          <a:xfrm>
            <a:off x="5416383" y="3152031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5738113" y="2578401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113" y="2578401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Conector recto 14"/>
          <p:cNvCxnSpPr/>
          <p:nvPr/>
        </p:nvCxnSpPr>
        <p:spPr>
          <a:xfrm flipV="1">
            <a:off x="7676984" y="2138156"/>
            <a:ext cx="0" cy="176341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6" name="Conector recto 15"/>
          <p:cNvCxnSpPr/>
          <p:nvPr/>
        </p:nvCxnSpPr>
        <p:spPr>
          <a:xfrm>
            <a:off x="5755051" y="2383686"/>
            <a:ext cx="221826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7" name="Conector recto de flecha 16"/>
          <p:cNvCxnSpPr/>
          <p:nvPr/>
        </p:nvCxnSpPr>
        <p:spPr>
          <a:xfrm>
            <a:off x="1233851" y="3901330"/>
            <a:ext cx="1938867" cy="8456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8" name="Conector recto de flecha 17"/>
          <p:cNvCxnSpPr/>
          <p:nvPr/>
        </p:nvCxnSpPr>
        <p:spPr>
          <a:xfrm flipV="1">
            <a:off x="1233845" y="2392127"/>
            <a:ext cx="16940" cy="1491435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9" name="Conector recto de flecha 18"/>
          <p:cNvCxnSpPr/>
          <p:nvPr/>
        </p:nvCxnSpPr>
        <p:spPr>
          <a:xfrm flipV="1">
            <a:off x="5746580" y="2383685"/>
            <a:ext cx="16940" cy="1491435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20" name="Conector recto de flecha 19"/>
          <p:cNvCxnSpPr/>
          <p:nvPr/>
        </p:nvCxnSpPr>
        <p:spPr>
          <a:xfrm>
            <a:off x="5755050" y="3893117"/>
            <a:ext cx="1938867" cy="8456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21" name="Rectangle 85"/>
          <p:cNvSpPr>
            <a:spLocks noChangeArrowheads="1"/>
          </p:cNvSpPr>
          <p:nvPr/>
        </p:nvSpPr>
        <p:spPr bwMode="auto">
          <a:xfrm>
            <a:off x="1277240" y="3997927"/>
            <a:ext cx="18616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V</a:t>
            </a:r>
            <a:r>
              <a:rPr lang="es-MX" altLang="es-PE" sz="2800" baseline="-25000" dirty="0">
                <a:solidFill>
                  <a:srgbClr val="00B0F0"/>
                </a:solidFill>
                <a:latin typeface="Arial Narrow" panose="020B0606020202030204" pitchFamily="34" charset="0"/>
              </a:rPr>
              <a:t>X</a:t>
            </a:r>
            <a:r>
              <a:rPr lang="es-MX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 = </a:t>
            </a:r>
            <a:r>
              <a:rPr lang="es-MX" altLang="es-PE" sz="2800" dirty="0" err="1">
                <a:solidFill>
                  <a:srgbClr val="00B0F0"/>
                </a:solidFill>
                <a:latin typeface="Arial Narrow" panose="020B0606020202030204" pitchFamily="34" charset="0"/>
              </a:rPr>
              <a:t>A.Cos</a:t>
            </a:r>
            <a:r>
              <a:rPr lang="el-GR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θ</a:t>
            </a:r>
            <a:endParaRPr lang="es-ES" altLang="es-PE" sz="2800" dirty="0">
              <a:solidFill>
                <a:srgbClr val="00B0F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sp>
        <p:nvSpPr>
          <p:cNvPr id="22" name="Rectangle 85"/>
          <p:cNvSpPr>
            <a:spLocks noChangeArrowheads="1"/>
          </p:cNvSpPr>
          <p:nvPr/>
        </p:nvSpPr>
        <p:spPr bwMode="auto">
          <a:xfrm rot="16200000">
            <a:off x="4450855" y="2708915"/>
            <a:ext cx="18616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V</a:t>
            </a:r>
            <a:r>
              <a:rPr lang="es-MX" altLang="es-PE" sz="2800" baseline="-25000" dirty="0">
                <a:solidFill>
                  <a:srgbClr val="00B0F0"/>
                </a:solidFill>
                <a:latin typeface="Arial Narrow" panose="020B0606020202030204" pitchFamily="34" charset="0"/>
              </a:rPr>
              <a:t>Y</a:t>
            </a:r>
            <a:r>
              <a:rPr lang="es-MX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 = </a:t>
            </a:r>
            <a:r>
              <a:rPr lang="es-MX" altLang="es-PE" sz="2800" dirty="0" err="1">
                <a:solidFill>
                  <a:srgbClr val="00B0F0"/>
                </a:solidFill>
                <a:latin typeface="Arial Narrow" panose="020B0606020202030204" pitchFamily="34" charset="0"/>
              </a:rPr>
              <a:t>A.Cos</a:t>
            </a:r>
            <a:r>
              <a:rPr lang="el-GR" altLang="es-PE" sz="2800" dirty="0">
                <a:solidFill>
                  <a:srgbClr val="00B0F0"/>
                </a:solidFill>
                <a:latin typeface="Arial Narrow" panose="020B0606020202030204" pitchFamily="34" charset="0"/>
              </a:rPr>
              <a:t>θ</a:t>
            </a:r>
            <a:endParaRPr lang="es-ES" altLang="es-PE" sz="2800" dirty="0">
              <a:solidFill>
                <a:srgbClr val="00B0F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sp>
        <p:nvSpPr>
          <p:cNvPr id="23" name="Rectangle 87"/>
          <p:cNvSpPr>
            <a:spLocks noChangeArrowheads="1"/>
          </p:cNvSpPr>
          <p:nvPr/>
        </p:nvSpPr>
        <p:spPr bwMode="auto">
          <a:xfrm>
            <a:off x="5941847" y="3997885"/>
            <a:ext cx="1844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V</a:t>
            </a:r>
            <a:r>
              <a:rPr lang="es-MX" altLang="es-PE" sz="2800" baseline="-25000" dirty="0">
                <a:solidFill>
                  <a:srgbClr val="FF0000"/>
                </a:solidFill>
                <a:latin typeface="Arial Narrow" panose="020B0606020202030204" pitchFamily="34" charset="0"/>
              </a:rPr>
              <a:t>X</a:t>
            </a:r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 = </a:t>
            </a:r>
            <a:r>
              <a:rPr lang="es-MX" altLang="es-PE" sz="28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A.Sen</a:t>
            </a:r>
            <a:r>
              <a:rPr lang="el-GR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θ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sp>
        <p:nvSpPr>
          <p:cNvPr id="24" name="Rectangle 87"/>
          <p:cNvSpPr>
            <a:spLocks noChangeArrowheads="1"/>
          </p:cNvSpPr>
          <p:nvPr/>
        </p:nvSpPr>
        <p:spPr bwMode="auto">
          <a:xfrm rot="16200000">
            <a:off x="-88026" y="2890420"/>
            <a:ext cx="17953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V</a:t>
            </a:r>
            <a:r>
              <a:rPr lang="es-MX" altLang="es-PE" sz="2800" baseline="-25000" dirty="0">
                <a:solidFill>
                  <a:srgbClr val="FF0000"/>
                </a:solidFill>
                <a:latin typeface="Arial Narrow" panose="020B0606020202030204" pitchFamily="34" charset="0"/>
              </a:rPr>
              <a:t>Y</a:t>
            </a:r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 = </a:t>
            </a:r>
            <a:r>
              <a:rPr lang="es-MX" altLang="es-PE" sz="28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A.Sen</a:t>
            </a:r>
            <a:r>
              <a:rPr lang="el-GR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θ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uadroTexto 24"/>
              <p:cNvSpPr txBox="1"/>
              <p:nvPr/>
            </p:nvSpPr>
            <p:spPr>
              <a:xfrm>
                <a:off x="1790374" y="2527156"/>
                <a:ext cx="766556" cy="55079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85000" lnSpcReduction="100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2">
                      <a:lumMod val="75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5" name="Cuadro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374" y="2527156"/>
                <a:ext cx="766556" cy="5507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/>
              <p:cNvSpPr txBox="1"/>
              <p:nvPr/>
            </p:nvSpPr>
            <p:spPr>
              <a:xfrm>
                <a:off x="6392007" y="2492814"/>
                <a:ext cx="766556" cy="55079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85000" lnSpcReduction="100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2">
                      <a:lumMod val="75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26" name="CuadroTexto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007" y="2492814"/>
                <a:ext cx="766556" cy="55079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/>
              <p:cNvSpPr txBox="1"/>
              <p:nvPr/>
            </p:nvSpPr>
            <p:spPr>
              <a:xfrm>
                <a:off x="895184" y="5116188"/>
                <a:ext cx="3404826" cy="944633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:r>
                  <a:rPr lang="es-MX" altLang="es-PE" sz="3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A.Cos</a:t>
                </a:r>
                <a:r>
                  <a:rPr lang="el-GR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θ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r>
                  <a:rPr lang="es-PE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+</a:t>
                </a:r>
                <a:r>
                  <a:rPr lang="es-MX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 </a:t>
                </a:r>
                <a:r>
                  <a:rPr lang="es-MX" altLang="es-PE" sz="3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A.Sen</a:t>
                </a:r>
                <a:r>
                  <a:rPr lang="el-GR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θ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endParaRPr lang="es-ES" altLang="es-PE" sz="3200" dirty="0">
                  <a:solidFill>
                    <a:schemeClr val="tx1"/>
                  </a:solidFill>
                  <a:latin typeface="Arial Narrow" panose="020B0606020202030204" pitchFamily="34" charset="0"/>
                  <a:sym typeface="UniversalMath1 BT" pitchFamily="18" charset="2"/>
                </a:endParaRPr>
              </a:p>
              <a:p>
                <a:pPr>
                  <a:spcBef>
                    <a:spcPct val="0"/>
                  </a:spcBef>
                </a:pPr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27" name="Cuadro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184" y="5116188"/>
                <a:ext cx="3404826" cy="944633"/>
              </a:xfrm>
              <a:prstGeom prst="rect">
                <a:avLst/>
              </a:prstGeom>
              <a:blipFill>
                <a:blip r:embed="rId6"/>
                <a:stretch>
                  <a:fillRect l="-179" t="-1161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/>
              <p:cNvSpPr txBox="1"/>
              <p:nvPr/>
            </p:nvSpPr>
            <p:spPr>
              <a:xfrm>
                <a:off x="5456150" y="5116188"/>
                <a:ext cx="3404826" cy="944633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:r>
                  <a:rPr lang="es-MX" altLang="es-PE" sz="3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A.Sen</a:t>
                </a:r>
                <a:r>
                  <a:rPr lang="el-GR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θ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r>
                  <a:rPr lang="es-PE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+</a:t>
                </a:r>
                <a:r>
                  <a:rPr lang="es-MX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 </a:t>
                </a:r>
                <a:r>
                  <a:rPr lang="es-MX" altLang="es-PE" sz="3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A.Cos</a:t>
                </a:r>
                <a:r>
                  <a:rPr lang="el-GR" alt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θ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endParaRPr lang="es-ES" altLang="es-PE" sz="3200" dirty="0">
                  <a:solidFill>
                    <a:schemeClr val="tx1"/>
                  </a:solidFill>
                  <a:latin typeface="Arial Narrow" panose="020B0606020202030204" pitchFamily="34" charset="0"/>
                  <a:sym typeface="UniversalMath1 BT" pitchFamily="18" charset="2"/>
                </a:endParaRPr>
              </a:p>
              <a:p>
                <a:pPr>
                  <a:spcBef>
                    <a:spcPct val="0"/>
                  </a:spcBef>
                </a:pPr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28" name="Cuadro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150" y="5116188"/>
                <a:ext cx="3404826" cy="944633"/>
              </a:xfrm>
              <a:prstGeom prst="rect">
                <a:avLst/>
              </a:prstGeom>
              <a:blipFill>
                <a:blip r:embed="rId7"/>
                <a:stretch>
                  <a:fillRect l="-179" t="-1161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30" name="AutoShape 12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31" name="Oval 13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3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34" name="AutoShape 16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9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35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6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7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38" name="AutoShape 20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39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0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1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42" name="AutoShape 24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43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4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5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46" name="AutoShape 28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47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8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9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50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51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52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3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4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55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56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57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8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9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60" name="AutoShape 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61" name="Oval 13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2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181709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1" grpId="0"/>
      <p:bldP spid="22" grpId="0"/>
      <p:bldP spid="23" grpId="0"/>
      <p:bldP spid="24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ángulo redondeado 56"/>
          <p:cNvSpPr/>
          <p:nvPr/>
        </p:nvSpPr>
        <p:spPr>
          <a:xfrm>
            <a:off x="5048493" y="1235285"/>
            <a:ext cx="2045764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2" name="Conector recto 1"/>
          <p:cNvCxnSpPr/>
          <p:nvPr/>
        </p:nvCxnSpPr>
        <p:spPr>
          <a:xfrm flipV="1">
            <a:off x="567265" y="2961053"/>
            <a:ext cx="3759200" cy="2836333"/>
          </a:xfrm>
          <a:prstGeom prst="line">
            <a:avLst/>
          </a:prstGeom>
          <a:noFill/>
          <a:ln w="28575" cap="flat" cmpd="sng" algn="ctr">
            <a:solidFill>
              <a:srgbClr val="00B050"/>
            </a:solidFill>
            <a:prstDash val="dash"/>
          </a:ln>
          <a:effectLst/>
        </p:spPr>
      </p:cxnSp>
      <p:cxnSp>
        <p:nvCxnSpPr>
          <p:cNvPr id="3" name="Conector recto de flecha 2"/>
          <p:cNvCxnSpPr/>
          <p:nvPr/>
        </p:nvCxnSpPr>
        <p:spPr>
          <a:xfrm flipV="1">
            <a:off x="1109131" y="3917785"/>
            <a:ext cx="1938867" cy="1473200"/>
          </a:xfrm>
          <a:prstGeom prst="straightConnector1">
            <a:avLst/>
          </a:prstGeom>
          <a:ln w="57150">
            <a:tailEnd type="triangl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1913464" y="3511384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5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64" y="3511384"/>
                <a:ext cx="914400" cy="914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ector recto 4"/>
          <p:cNvCxnSpPr/>
          <p:nvPr/>
        </p:nvCxnSpPr>
        <p:spPr>
          <a:xfrm>
            <a:off x="169332" y="5390985"/>
            <a:ext cx="4555066" cy="25399"/>
          </a:xfrm>
          <a:prstGeom prst="line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dash"/>
          </a:ln>
          <a:effectLst/>
        </p:spPr>
      </p:cxnSp>
      <p:cxnSp>
        <p:nvCxnSpPr>
          <p:cNvPr id="6" name="Conector recto 5"/>
          <p:cNvCxnSpPr/>
          <p:nvPr/>
        </p:nvCxnSpPr>
        <p:spPr>
          <a:xfrm flipV="1">
            <a:off x="1109131" y="2224453"/>
            <a:ext cx="0" cy="3801534"/>
          </a:xfrm>
          <a:prstGeom prst="line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dash"/>
          </a:ln>
          <a:effectLst/>
        </p:spPr>
      </p:cxnSp>
      <p:sp>
        <p:nvSpPr>
          <p:cNvPr id="7" name="Arco 6"/>
          <p:cNvSpPr/>
          <p:nvPr/>
        </p:nvSpPr>
        <p:spPr>
          <a:xfrm>
            <a:off x="1274231" y="5007866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1780113" y="4603580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5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113" y="4603580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ángulo 9"/>
          <p:cNvSpPr/>
          <p:nvPr/>
        </p:nvSpPr>
        <p:spPr>
          <a:xfrm>
            <a:off x="5113866" y="1925551"/>
            <a:ext cx="68495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MX" sz="3200" i="1" dirty="0">
                <a:latin typeface="Arial Narrow" panose="020B0606020202030204" pitchFamily="34" charset="0"/>
              </a:rPr>
              <a:t>Es aquel ente matemático caracterizado por tener </a:t>
            </a:r>
            <a:r>
              <a:rPr lang="es-MX" sz="3200" i="1" dirty="0">
                <a:solidFill>
                  <a:srgbClr val="FF0000"/>
                </a:solidFill>
                <a:latin typeface="Arial Narrow" panose="020B0606020202030204" pitchFamily="34" charset="0"/>
              </a:rPr>
              <a:t>módulo </a:t>
            </a:r>
            <a:r>
              <a:rPr lang="es-MX" sz="3200" i="1" dirty="0">
                <a:latin typeface="Arial Narrow" panose="020B0606020202030204" pitchFamily="34" charset="0"/>
              </a:rPr>
              <a:t> </a:t>
            </a:r>
            <a:r>
              <a:rPr lang="es-MX" sz="3200" i="1" dirty="0">
                <a:solidFill>
                  <a:srgbClr val="00B050"/>
                </a:solidFill>
                <a:latin typeface="Arial Narrow" panose="020B0606020202030204" pitchFamily="34" charset="0"/>
              </a:rPr>
              <a:t>dirección</a:t>
            </a:r>
            <a:r>
              <a:rPr lang="es-MX" sz="3200" i="1" dirty="0">
                <a:latin typeface="Arial Narrow" panose="020B0606020202030204" pitchFamily="34" charset="0"/>
              </a:rPr>
              <a:t> y </a:t>
            </a:r>
            <a:r>
              <a:rPr lang="es-MX" sz="3200" i="1" dirty="0">
                <a:solidFill>
                  <a:srgbClr val="7030A0"/>
                </a:solidFill>
                <a:latin typeface="Arial Narrow" panose="020B0606020202030204" pitchFamily="34" charset="0"/>
              </a:rPr>
              <a:t>sentido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986867" y="1217665"/>
            <a:ext cx="213454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5308599" y="3836293"/>
                <a:ext cx="5418667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=A= módulo del vector “A”</a:t>
                </a: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599" y="3836293"/>
                <a:ext cx="5418667" cy="914400"/>
              </a:xfrm>
              <a:prstGeom prst="rect">
                <a:avLst/>
              </a:prstGeom>
              <a:blipFill>
                <a:blip r:embed="rId4"/>
                <a:stretch>
                  <a:fillRect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5308599" y="3054181"/>
                <a:ext cx="2743201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 vector “A”</a:t>
                </a: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599" y="3054181"/>
                <a:ext cx="2743201" cy="914400"/>
              </a:xfrm>
              <a:prstGeom prst="rect">
                <a:avLst/>
              </a:prstGeom>
              <a:blipFill>
                <a:blip r:embed="rId5"/>
                <a:stretch>
                  <a:fillRect l="-222" b="-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ángulo 13"/>
          <p:cNvSpPr/>
          <p:nvPr/>
        </p:nvSpPr>
        <p:spPr>
          <a:xfrm rot="19358242">
            <a:off x="2544360" y="2644404"/>
            <a:ext cx="1362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</a:rPr>
              <a:t>dirección</a:t>
            </a:r>
            <a:endParaRPr kumimoji="0" lang="es-PE" sz="28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sp>
        <p:nvSpPr>
          <p:cNvPr id="15" name="Arco 14"/>
          <p:cNvSpPr/>
          <p:nvPr/>
        </p:nvSpPr>
        <p:spPr>
          <a:xfrm>
            <a:off x="3481670" y="2594033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50"/>
            </a:solidFill>
            <a:prstDash val="solid"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5308599" y="4715478"/>
            <a:ext cx="39581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</a:rPr>
              <a:t>Módulo = valor del vector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380571" y="3652817"/>
            <a:ext cx="12715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es-MX" sz="3200" i="1" dirty="0">
                <a:solidFill>
                  <a:srgbClr val="7030A0"/>
                </a:solidFill>
                <a:latin typeface="Arial Narrow" panose="020B0606020202030204" pitchFamily="34" charset="0"/>
              </a:rPr>
              <a:t>sentido</a:t>
            </a:r>
          </a:p>
        </p:txBody>
      </p:sp>
      <p:sp>
        <p:nvSpPr>
          <p:cNvPr id="18" name="Arco 17"/>
          <p:cNvSpPr/>
          <p:nvPr/>
        </p:nvSpPr>
        <p:spPr>
          <a:xfrm rot="8440063">
            <a:off x="2939116" y="3417116"/>
            <a:ext cx="715425" cy="815753"/>
          </a:xfrm>
          <a:prstGeom prst="arc">
            <a:avLst/>
          </a:prstGeom>
          <a:noFill/>
          <a:ln w="28575" cap="flat" cmpd="sng" algn="ctr">
            <a:solidFill>
              <a:srgbClr val="7030A0"/>
            </a:solidFill>
            <a:prstDash val="solid"/>
            <a:headEnd type="triangl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2839625" y="4768076"/>
            <a:ext cx="1362874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</a:rPr>
              <a:t>dirección</a:t>
            </a:r>
            <a:endParaRPr kumimoji="0" lang="es-PE" sz="28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sp>
        <p:nvSpPr>
          <p:cNvPr id="20" name="Flecha derecha 19"/>
          <p:cNvSpPr/>
          <p:nvPr/>
        </p:nvSpPr>
        <p:spPr>
          <a:xfrm>
            <a:off x="2523496" y="4912824"/>
            <a:ext cx="236201" cy="283431"/>
          </a:xfrm>
          <a:prstGeom prst="rightArrow">
            <a:avLst/>
          </a:prstGeom>
          <a:solidFill>
            <a:srgbClr val="72A376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glow rad="63500">
              <a:srgbClr val="72A376">
                <a:alpha val="45000"/>
                <a:satMod val="12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2" name="AutoShape 1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3" name="Oval 13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4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5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6" name="AutoShape 16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7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7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8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9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30" name="AutoShape 20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31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3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4" name="AutoShape 24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5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6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7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8" name="AutoShape 28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9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0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1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2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3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4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5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6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7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8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9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0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1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2" name="AutoShape 12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3" name="Oval 13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4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55" name="Rectángulo redondeado 54"/>
          <p:cNvSpPr/>
          <p:nvPr/>
        </p:nvSpPr>
        <p:spPr>
          <a:xfrm>
            <a:off x="333498" y="632318"/>
            <a:ext cx="350287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6" name="Rectángulo redondeado 55"/>
          <p:cNvSpPr/>
          <p:nvPr/>
        </p:nvSpPr>
        <p:spPr>
          <a:xfrm>
            <a:off x="445429" y="758519"/>
            <a:ext cx="350287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/>
          <p:cNvSpPr/>
          <p:nvPr/>
        </p:nvSpPr>
        <p:spPr>
          <a:xfrm>
            <a:off x="922269" y="738458"/>
            <a:ext cx="24961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</a:rPr>
              <a:t>VECTORES</a:t>
            </a:r>
          </a:p>
        </p:txBody>
      </p:sp>
    </p:spTree>
    <p:extLst>
      <p:ext uri="{BB962C8B-B14F-4D97-AF65-F5344CB8AC3E}">
        <p14:creationId xmlns:p14="http://schemas.microsoft.com/office/powerpoint/2010/main" val="308389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469394" y="3471673"/>
            <a:ext cx="4706019" cy="262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3" name="Conector recto de flecha 2"/>
          <p:cNvCxnSpPr/>
          <p:nvPr/>
        </p:nvCxnSpPr>
        <p:spPr>
          <a:xfrm flipH="1">
            <a:off x="1598248" y="3508291"/>
            <a:ext cx="960962" cy="1670024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4" name="Rectangle 86"/>
          <p:cNvSpPr>
            <a:spLocks noChangeArrowheads="1"/>
          </p:cNvSpPr>
          <p:nvPr/>
        </p:nvSpPr>
        <p:spPr bwMode="auto">
          <a:xfrm>
            <a:off x="1372051" y="2927631"/>
            <a:ext cx="12346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 </a:t>
            </a:r>
            <a:r>
              <a:rPr lang="es-MX" altLang="es-PE" sz="2800" dirty="0" err="1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B.Sen</a:t>
            </a:r>
            <a:r>
              <a:rPr lang="el-GR" altLang="es-PE" sz="2800" dirty="0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β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sp>
        <p:nvSpPr>
          <p:cNvPr id="5" name="Rectangle 87"/>
          <p:cNvSpPr>
            <a:spLocks noChangeArrowheads="1"/>
          </p:cNvSpPr>
          <p:nvPr/>
        </p:nvSpPr>
        <p:spPr bwMode="auto">
          <a:xfrm>
            <a:off x="3013583" y="3489601"/>
            <a:ext cx="12137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None/>
            </a:pPr>
            <a:r>
              <a:rPr lang="es-MX" altLang="es-PE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A.Sen</a:t>
            </a:r>
            <a:r>
              <a:rPr lang="es-MX" altLang="es-PE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sym typeface="UniversalMath1 BT" pitchFamily="18" charset="2"/>
              </a:rPr>
              <a:t></a:t>
            </a: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2559207" y="4300222"/>
            <a:ext cx="122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 err="1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B.Cos</a:t>
            </a:r>
            <a:r>
              <a:rPr lang="el-GR" altLang="es-PE" sz="2800" dirty="0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β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2559209" y="3477853"/>
            <a:ext cx="1699139" cy="24231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8" name="Rectángulo 7"/>
          <p:cNvSpPr/>
          <p:nvPr/>
        </p:nvSpPr>
        <p:spPr>
          <a:xfrm>
            <a:off x="264745" y="725257"/>
            <a:ext cx="690977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COMPOSICION RECTANGULAR</a:t>
            </a:r>
          </a:p>
        </p:txBody>
      </p:sp>
      <p:cxnSp>
        <p:nvCxnSpPr>
          <p:cNvPr id="9" name="Conector recto 8"/>
          <p:cNvCxnSpPr/>
          <p:nvPr/>
        </p:nvCxnSpPr>
        <p:spPr>
          <a:xfrm flipV="1">
            <a:off x="2559210" y="1492411"/>
            <a:ext cx="0" cy="464071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0" name="Conector recto de flecha 9"/>
          <p:cNvCxnSpPr/>
          <p:nvPr/>
        </p:nvCxnSpPr>
        <p:spPr>
          <a:xfrm flipV="1">
            <a:off x="2583278" y="2417647"/>
            <a:ext cx="1651003" cy="1069825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1" name="Conector recto 10"/>
          <p:cNvCxnSpPr/>
          <p:nvPr/>
        </p:nvCxnSpPr>
        <p:spPr>
          <a:xfrm flipV="1">
            <a:off x="4248548" y="2381262"/>
            <a:ext cx="0" cy="112702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2" name="Conector recto 11"/>
          <p:cNvCxnSpPr/>
          <p:nvPr/>
        </p:nvCxnSpPr>
        <p:spPr>
          <a:xfrm>
            <a:off x="2559210" y="2381262"/>
            <a:ext cx="1699138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3" name="Conector recto 12"/>
          <p:cNvCxnSpPr/>
          <p:nvPr/>
        </p:nvCxnSpPr>
        <p:spPr>
          <a:xfrm>
            <a:off x="1588449" y="5178315"/>
            <a:ext cx="994829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4" name="Conector recto 13"/>
          <p:cNvCxnSpPr/>
          <p:nvPr/>
        </p:nvCxnSpPr>
        <p:spPr>
          <a:xfrm flipV="1">
            <a:off x="1588449" y="3414899"/>
            <a:ext cx="0" cy="176341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5" name="Conector recto de flecha 14"/>
          <p:cNvCxnSpPr/>
          <p:nvPr/>
        </p:nvCxnSpPr>
        <p:spPr>
          <a:xfrm flipV="1">
            <a:off x="2571242" y="2382571"/>
            <a:ext cx="1" cy="1097199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6" name="Conector recto de flecha 15"/>
          <p:cNvCxnSpPr/>
          <p:nvPr/>
        </p:nvCxnSpPr>
        <p:spPr>
          <a:xfrm flipH="1">
            <a:off x="2549074" y="3485944"/>
            <a:ext cx="7017" cy="169237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7" name="Conector recto de flecha 16"/>
          <p:cNvCxnSpPr/>
          <p:nvPr/>
        </p:nvCxnSpPr>
        <p:spPr>
          <a:xfrm>
            <a:off x="1598248" y="3484793"/>
            <a:ext cx="972996" cy="733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3301842" y="2191708"/>
                <a:ext cx="766556" cy="55079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85000" lnSpcReduction="100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2">
                      <a:lumMod val="75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842" y="2191708"/>
                <a:ext cx="766556" cy="5507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1337280" y="4364441"/>
                <a:ext cx="766556" cy="55079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85000" lnSpcReduction="100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280" y="4364441"/>
                <a:ext cx="766556" cy="5507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rco 19"/>
          <p:cNvSpPr/>
          <p:nvPr/>
        </p:nvSpPr>
        <p:spPr>
          <a:xfrm>
            <a:off x="2218544" y="2847700"/>
            <a:ext cx="753533" cy="749299"/>
          </a:xfrm>
          <a:prstGeom prst="arc">
            <a:avLst/>
          </a:prstGeom>
          <a:noFill/>
          <a:ln w="28575" cap="flat" cmpd="sng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764980" y="2450116"/>
            <a:ext cx="4443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72A376"/>
              </a:buClr>
              <a:buSzPct val="80000"/>
            </a:pPr>
            <a:r>
              <a:rPr lang="es-MX" altLang="es-PE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sym typeface="UniversalMath1 BT" pitchFamily="18" charset="2"/>
              </a:rPr>
              <a:t></a:t>
            </a:r>
          </a:p>
        </p:txBody>
      </p:sp>
      <p:sp>
        <p:nvSpPr>
          <p:cNvPr id="22" name="Rectangle 87"/>
          <p:cNvSpPr>
            <a:spLocks noChangeArrowheads="1"/>
          </p:cNvSpPr>
          <p:nvPr/>
        </p:nvSpPr>
        <p:spPr bwMode="auto">
          <a:xfrm>
            <a:off x="1345413" y="2253579"/>
            <a:ext cx="12137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None/>
            </a:pPr>
            <a:r>
              <a:rPr lang="es-MX" altLang="es-PE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A.Cos</a:t>
            </a:r>
            <a:r>
              <a:rPr lang="es-MX" altLang="es-PE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sym typeface="UniversalMath1 BT" pitchFamily="18" charset="2"/>
              </a:rPr>
              <a:t>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2549074" y="1346705"/>
            <a:ext cx="452785" cy="523220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 y 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843271" y="3006161"/>
            <a:ext cx="332142" cy="523220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x</a:t>
            </a:r>
            <a:endParaRPr lang="es-ES" altLang="es-PE" sz="28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5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941420"/>
              </p:ext>
            </p:extLst>
          </p:nvPr>
        </p:nvGraphicFramePr>
        <p:xfrm>
          <a:off x="7275512" y="3789363"/>
          <a:ext cx="4471011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cuación" r:id="rId5" imgW="2260440" imgH="507960" progId="Equation.3">
                  <p:embed/>
                </p:oleObj>
              </mc:Choice>
              <mc:Fallback>
                <p:oleObj name="Ecuación" r:id="rId5" imgW="2260440" imgH="507960" progId="Equation.3">
                  <p:embed/>
                  <p:pic>
                    <p:nvPicPr>
                      <p:cNvPr id="49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5512" y="3789363"/>
                        <a:ext cx="4471011" cy="1016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 w="95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04641"/>
              </p:ext>
            </p:extLst>
          </p:nvPr>
        </p:nvGraphicFramePr>
        <p:xfrm>
          <a:off x="7289800" y="5016500"/>
          <a:ext cx="185102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" name="Ecuación" r:id="rId7" imgW="1104840" imgH="685800" progId="Equation.3">
                  <p:embed/>
                </p:oleObj>
              </mc:Choice>
              <mc:Fallback>
                <p:oleObj name="Ecuación" r:id="rId7" imgW="1104840" imgH="685800" progId="Equation.3">
                  <p:embed/>
                  <p:pic>
                    <p:nvPicPr>
                      <p:cNvPr id="5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5016500"/>
                        <a:ext cx="1851025" cy="123348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 w="95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317823"/>
              </p:ext>
            </p:extLst>
          </p:nvPr>
        </p:nvGraphicFramePr>
        <p:xfrm>
          <a:off x="5567363" y="1525588"/>
          <a:ext cx="15621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Ecuación" r:id="rId9" imgW="736560" imgH="253800" progId="Equation.3">
                  <p:embed/>
                </p:oleObj>
              </mc:Choice>
              <mc:Fallback>
                <p:oleObj name="Ecuación" r:id="rId9" imgW="736560" imgH="253800" progId="Equation.3">
                  <p:embed/>
                  <p:pic>
                    <p:nvPicPr>
                      <p:cNvPr id="51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1525588"/>
                        <a:ext cx="1562100" cy="5746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ln>
                        <a:solidFill>
                          <a:srgbClr val="FFFF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367245"/>
              </p:ext>
            </p:extLst>
          </p:nvPr>
        </p:nvGraphicFramePr>
        <p:xfrm>
          <a:off x="5568950" y="2341563"/>
          <a:ext cx="15430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name="Ecuación" r:id="rId11" imgW="698400" imgH="253800" progId="Equation.3">
                  <p:embed/>
                </p:oleObj>
              </mc:Choice>
              <mc:Fallback>
                <p:oleObj name="Ecuación" r:id="rId11" imgW="698400" imgH="253800" progId="Equation.3">
                  <p:embed/>
                  <p:pic>
                    <p:nvPicPr>
                      <p:cNvPr id="52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2341563"/>
                        <a:ext cx="1543050" cy="5746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ln>
                        <a:solidFill>
                          <a:srgbClr val="FFFF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Conector recto de flecha 28"/>
          <p:cNvCxnSpPr/>
          <p:nvPr/>
        </p:nvCxnSpPr>
        <p:spPr>
          <a:xfrm flipV="1">
            <a:off x="7951353" y="1528012"/>
            <a:ext cx="1897006" cy="1429159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30" name="Conector recto 29"/>
          <p:cNvCxnSpPr/>
          <p:nvPr/>
        </p:nvCxnSpPr>
        <p:spPr>
          <a:xfrm>
            <a:off x="7612686" y="2993641"/>
            <a:ext cx="2946401" cy="16429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dash"/>
          </a:ln>
          <a:effectLst/>
        </p:spPr>
      </p:cxnSp>
      <p:cxnSp>
        <p:nvCxnSpPr>
          <p:cNvPr id="31" name="Conector recto 30"/>
          <p:cNvCxnSpPr/>
          <p:nvPr/>
        </p:nvCxnSpPr>
        <p:spPr>
          <a:xfrm flipV="1">
            <a:off x="7951353" y="789706"/>
            <a:ext cx="0" cy="2650059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dash"/>
          </a:ln>
          <a:effectLst/>
        </p:spPr>
      </p:cxnSp>
      <p:sp>
        <p:nvSpPr>
          <p:cNvPr id="32" name="Arco 31"/>
          <p:cNvSpPr/>
          <p:nvPr/>
        </p:nvSpPr>
        <p:spPr>
          <a:xfrm>
            <a:off x="8116453" y="2574051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/>
              <p:cNvSpPr txBox="1"/>
              <p:nvPr/>
            </p:nvSpPr>
            <p:spPr>
              <a:xfrm>
                <a:off x="8601474" y="2238128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33" name="Cuadro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1474" y="2238128"/>
                <a:ext cx="914400" cy="9144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Conector recto de flecha 33"/>
          <p:cNvCxnSpPr/>
          <p:nvPr/>
        </p:nvCxnSpPr>
        <p:spPr>
          <a:xfrm>
            <a:off x="7951353" y="3001614"/>
            <a:ext cx="1938867" cy="8456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35" name="Conector recto de flecha 34"/>
          <p:cNvCxnSpPr/>
          <p:nvPr/>
        </p:nvCxnSpPr>
        <p:spPr>
          <a:xfrm flipV="1">
            <a:off x="7951347" y="1492411"/>
            <a:ext cx="16940" cy="1491435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uadroTexto 35"/>
              <p:cNvSpPr txBox="1"/>
              <p:nvPr/>
            </p:nvSpPr>
            <p:spPr>
              <a:xfrm>
                <a:off x="8693984" y="1544128"/>
                <a:ext cx="766556" cy="550795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 fontScale="85000" lnSpcReduction="100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36" name="Cuadro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3984" y="1544128"/>
                <a:ext cx="766556" cy="55079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Conector recto 36"/>
          <p:cNvCxnSpPr/>
          <p:nvPr/>
        </p:nvCxnSpPr>
        <p:spPr>
          <a:xfrm flipV="1">
            <a:off x="9869289" y="1356553"/>
            <a:ext cx="0" cy="165351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38" name="Conector recto 37"/>
          <p:cNvCxnSpPr/>
          <p:nvPr/>
        </p:nvCxnSpPr>
        <p:spPr>
          <a:xfrm>
            <a:off x="7968287" y="1492411"/>
            <a:ext cx="2057982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sp>
        <p:nvSpPr>
          <p:cNvPr id="39" name="Rectángulo 38"/>
          <p:cNvSpPr/>
          <p:nvPr/>
        </p:nvSpPr>
        <p:spPr>
          <a:xfrm>
            <a:off x="8985953" y="2999162"/>
            <a:ext cx="7381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altLang="es-PE" sz="3200" b="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</a:rPr>
              <a:t>R</a:t>
            </a:r>
            <a:r>
              <a:rPr kumimoji="0" lang="es-MX" altLang="es-PE" sz="3200" b="0" i="0" u="none" strike="noStrike" kern="0" cap="none" spc="0" normalizeH="0" baseline="-2500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</a:rPr>
              <a:t>X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7317606" y="1760599"/>
            <a:ext cx="7381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altLang="es-PE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</a:rPr>
              <a:t>R</a:t>
            </a:r>
            <a:r>
              <a:rPr kumimoji="0" lang="es-MX" altLang="es-PE" sz="3200" b="0" i="0" u="none" strike="noStrike" kern="0" cap="none" spc="0" normalizeH="0" baseline="-2500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anose="020B0606020202030204" pitchFamily="34" charset="0"/>
              </a:rPr>
              <a:t>y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41" name="Arco 40"/>
          <p:cNvSpPr/>
          <p:nvPr/>
        </p:nvSpPr>
        <p:spPr>
          <a:xfrm rot="8373049">
            <a:off x="1943468" y="3816045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2101331" y="4479930"/>
            <a:ext cx="373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s-PE" sz="3200" dirty="0">
                <a:solidFill>
                  <a:srgbClr val="FF0000"/>
                </a:solidFill>
                <a:latin typeface="Arial Narrow" panose="020B0606020202030204" pitchFamily="34" charset="0"/>
                <a:sym typeface="UniversalMath1 BT" pitchFamily="18" charset="2"/>
              </a:rPr>
              <a:t>β</a:t>
            </a:r>
            <a:endParaRPr lang="es-ES" altLang="es-PE" sz="3200" dirty="0">
              <a:solidFill>
                <a:srgbClr val="FF0000"/>
              </a:solidFill>
              <a:latin typeface="Arial Narrow" panose="020B0606020202030204" pitchFamily="34" charset="0"/>
              <a:sym typeface="UniversalMath1 BT" pitchFamily="18" charset="2"/>
            </a:endParaRPr>
          </a:p>
        </p:txBody>
      </p:sp>
      <p:grpSp>
        <p:nvGrpSpPr>
          <p:cNvPr id="43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44" name="AutoShape 12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45" name="Oval 13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6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7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48" name="AutoShape 16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6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49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0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1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52" name="AutoShape 20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53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4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5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56" name="AutoShape 24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57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8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9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60" name="AutoShape 28">
              <a:hlinkClick r:id="rId1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61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2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63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64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65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66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7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68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69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70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71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72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73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74" name="AutoShape 12">
              <a:hlinkClick r:id="rId2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75" name="Oval 13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76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300821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2" grpId="0"/>
      <p:bldP spid="32" grpId="0" animBg="1"/>
      <p:bldP spid="33" grpId="0"/>
      <p:bldP spid="36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ángulo redondeado 52"/>
          <p:cNvSpPr/>
          <p:nvPr/>
        </p:nvSpPr>
        <p:spPr>
          <a:xfrm>
            <a:off x="343582" y="684885"/>
            <a:ext cx="5348386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4" name="Rectángulo redondeado 53"/>
          <p:cNvSpPr/>
          <p:nvPr/>
        </p:nvSpPr>
        <p:spPr>
          <a:xfrm>
            <a:off x="455513" y="811086"/>
            <a:ext cx="5348386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584197" y="754735"/>
                <a:ext cx="5215467" cy="70788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threePt" dir="t"/>
                </a:scene3d>
                <a:sp3d extrusionH="57150">
                  <a:bevelT w="50800" h="38100" prst="riblet"/>
                </a:sp3d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C0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VECTOR UNITARIO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0" lang="es-ES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ES" sz="4000" b="1" i="1" u="none" strike="noStrike" kern="0" cap="none" spc="0" normalizeH="0" baseline="0" noProof="0" smtClean="0">
                                <a:ln w="9525">
                                  <a:solidFill>
                                    <a:prstClr val="white"/>
                                  </a:solidFill>
                                  <a:prstDash val="solid"/>
                                </a:ln>
                                <a:solidFill>
                                  <a:srgbClr val="C00000"/>
                                </a:solidFill>
                                <a:effectLst>
                                  <a:outerShdw blurRad="12700" dist="38100" dir="2700000" algn="tl" rotWithShape="0">
                                    <a:srgbClr val="CEC597">
                                      <a:lumMod val="60000"/>
                                      <a:lumOff val="40000"/>
                                    </a:srgbClr>
                                  </a:outerShdw>
                                </a:effectLst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ES" sz="4000" b="1" i="1" u="none" strike="noStrike" kern="0" cap="none" spc="0" normalizeH="0" baseline="0" noProof="0" smtClean="0">
                                <a:ln w="9525">
                                  <a:solidFill>
                                    <a:prstClr val="white"/>
                                  </a:solidFill>
                                  <a:prstDash val="solid"/>
                                </a:ln>
                                <a:solidFill>
                                  <a:srgbClr val="C00000"/>
                                </a:solidFill>
                                <a:effectLst>
                                  <a:outerShdw blurRad="12700" dist="38100" dir="2700000" algn="tl" rotWithShape="0">
                                    <a:srgbClr val="CEC597">
                                      <a:lumMod val="60000"/>
                                      <a:lumOff val="40000"/>
                                    </a:srgbClr>
                                  </a:outerShdw>
                                </a:effectLst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𝝁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C0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97" y="754735"/>
                <a:ext cx="5215467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1665" y="1539443"/>
            <a:ext cx="5372101" cy="2302935"/>
          </a:xfrm>
          <a:prstGeom prst="rect">
            <a:avLst/>
          </a:prstGeom>
        </p:spPr>
        <p:txBody>
          <a:bodyPr/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1pPr>
            <a:lvl2pPr marL="627063" indent="-169863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2pPr>
            <a:lvl3pPr marL="1030288" indent="-11588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3pPr>
            <a:lvl4pPr marL="1482725" indent="-111125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4pPr>
            <a:lvl5pPr marL="1944688" indent="-115888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bg1">
                  <a:lumMod val="95000"/>
                </a:schemeClr>
              </a:buClr>
              <a:buSzPct val="70000"/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Segoe U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prstClr val="white">
                  <a:lumMod val="95000"/>
                </a:prstClr>
              </a:buClr>
              <a:defRPr/>
            </a:pPr>
            <a:r>
              <a:rPr lang="es-MX" i="1" dirty="0">
                <a:solidFill>
                  <a:srgbClr val="002060"/>
                </a:solidFill>
                <a:latin typeface="Arial Narrow" panose="020B0606020202030204" pitchFamily="34" charset="0"/>
              </a:rPr>
              <a:t>Representa a la unidad vectorial de un vector cualquiera y se caracteriza por que su modulo es igual a uno ( 1 )</a:t>
            </a: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958848" y="4054045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de flecha 4"/>
          <p:cNvCxnSpPr/>
          <p:nvPr/>
        </p:nvCxnSpPr>
        <p:spPr>
          <a:xfrm flipV="1">
            <a:off x="958848" y="4936998"/>
            <a:ext cx="776819" cy="590247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1871129" y="3698445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129" y="3698445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584197" y="4479798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6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PE" sz="3600" i="1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s-PE" sz="3600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μ</m:t>
                              </m:r>
                            </m:e>
                          </m:acc>
                        </m:e>
                        <m:sub>
                          <m:acc>
                            <m:accPr>
                              <m:chr m:val="⃗"/>
                              <m:ctrlPr>
                                <a:rPr lang="es-PE" sz="3600" i="1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s-PE" sz="3600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s-PE" sz="3600" dirty="0">
                  <a:solidFill>
                    <a:schemeClr val="accent4">
                      <a:lumMod val="50000"/>
                    </a:schemeClr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97" y="4479798"/>
                <a:ext cx="914400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3987800" y="3611358"/>
                <a:ext cx="1439332" cy="1001487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sSub>
                      <m:sSub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𝜇</m:t>
                            </m:r>
                          </m:e>
                        </m:acc>
                      </m:e>
                      <m:sub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</m:acc>
                      </m:sub>
                    </m:sSub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</m:acc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kumimoji="0" lang="es-PE" sz="36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6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800" y="3611358"/>
                <a:ext cx="1439332" cy="10014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4055531" y="4878941"/>
                <a:ext cx="1371601" cy="914400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kumimoji="0" lang="es-PE" sz="36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6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𝜇</m:t>
                                </m:r>
                              </m:e>
                            </m:acc>
                          </m:e>
                          <m:sub>
                            <m:acc>
                              <m:accPr>
                                <m:chr m:val="⃗"/>
                                <m:ctrlPr>
                                  <a:rPr kumimoji="0" lang="es-PE" sz="36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6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e>
                            </m:acc>
                          </m:sub>
                        </m:sSub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=1</a:t>
                </a: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531" y="4878941"/>
                <a:ext cx="1371601" cy="914400"/>
              </a:xfrm>
              <a:prstGeom prst="rect">
                <a:avLst/>
              </a:prstGeom>
              <a:blipFill>
                <a:blip r:embed="rId6"/>
                <a:stretch>
                  <a:fillRect r="-8696" b="-562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Conector recto de flecha 9"/>
          <p:cNvCxnSpPr/>
          <p:nvPr/>
        </p:nvCxnSpPr>
        <p:spPr>
          <a:xfrm flipV="1">
            <a:off x="7340600" y="1137296"/>
            <a:ext cx="3014133" cy="2290214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1" name="Conector recto de flecha 10"/>
          <p:cNvCxnSpPr/>
          <p:nvPr/>
        </p:nvCxnSpPr>
        <p:spPr>
          <a:xfrm flipV="1">
            <a:off x="7340600" y="1696983"/>
            <a:ext cx="2277533" cy="173052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2" name="Conector recto de flecha 11"/>
          <p:cNvCxnSpPr/>
          <p:nvPr/>
        </p:nvCxnSpPr>
        <p:spPr>
          <a:xfrm flipV="1">
            <a:off x="7340600" y="2308136"/>
            <a:ext cx="1473200" cy="1119374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3" name="Conector recto de flecha 12"/>
          <p:cNvCxnSpPr/>
          <p:nvPr/>
        </p:nvCxnSpPr>
        <p:spPr>
          <a:xfrm flipV="1">
            <a:off x="7340600" y="2850888"/>
            <a:ext cx="776819" cy="590247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9402233" y="768958"/>
                <a:ext cx="804329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2233" y="768958"/>
                <a:ext cx="804329" cy="9144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8614833" y="1268934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4833" y="1268934"/>
                <a:ext cx="914400" cy="9144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7878233" y="1902402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233" y="1902402"/>
                <a:ext cx="918637" cy="89208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963833" y="2519923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4">
                      <a:lumMod val="50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3833" y="2519923"/>
                <a:ext cx="914400" cy="9144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7603105" y="4062853"/>
                <a:ext cx="2937856" cy="684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sub>
                    </m:sSub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sub>
                    </m:sSub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acc>
                      </m:sub>
                    </m:sSub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105" y="4062853"/>
                <a:ext cx="2937856" cy="684675"/>
              </a:xfrm>
              <a:prstGeom prst="rect">
                <a:avLst/>
              </a:prstGeom>
              <a:blipFill>
                <a:blip r:embed="rId11"/>
                <a:stretch>
                  <a:fillRect t="-14159" b="-28319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0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4" name="AutoShape 16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8" name="AutoShape 20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2" name="AutoShape 2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6" name="AutoShape 28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8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9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0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1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2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3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4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5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6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7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8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9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0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2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321854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 animBg="1"/>
      <p:bldP spid="9" grpId="0" animBg="1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ángulo redondeado 56"/>
          <p:cNvSpPr/>
          <p:nvPr/>
        </p:nvSpPr>
        <p:spPr>
          <a:xfrm>
            <a:off x="73097" y="702762"/>
            <a:ext cx="7618382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8" name="Rectángulo redondeado 57"/>
          <p:cNvSpPr/>
          <p:nvPr/>
        </p:nvSpPr>
        <p:spPr>
          <a:xfrm>
            <a:off x="185028" y="828963"/>
            <a:ext cx="7618382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Rectángulo 1"/>
          <p:cNvSpPr/>
          <p:nvPr/>
        </p:nvSpPr>
        <p:spPr>
          <a:xfrm>
            <a:off x="0" y="783260"/>
            <a:ext cx="79078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VECTORES UNITARIOS EN LOS EJES</a:t>
            </a:r>
          </a:p>
        </p:txBody>
      </p:sp>
      <p:cxnSp>
        <p:nvCxnSpPr>
          <p:cNvPr id="3" name="Conector recto 2"/>
          <p:cNvCxnSpPr/>
          <p:nvPr/>
        </p:nvCxnSpPr>
        <p:spPr>
          <a:xfrm flipV="1">
            <a:off x="177554" y="4639203"/>
            <a:ext cx="2082802" cy="157148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4" name="Conector recto 3"/>
          <p:cNvCxnSpPr/>
          <p:nvPr/>
        </p:nvCxnSpPr>
        <p:spPr>
          <a:xfrm>
            <a:off x="2260357" y="4639203"/>
            <a:ext cx="2700867" cy="2881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5" name="Conector recto 4"/>
          <p:cNvCxnSpPr/>
          <p:nvPr/>
        </p:nvCxnSpPr>
        <p:spPr>
          <a:xfrm flipV="1">
            <a:off x="2260357" y="2090737"/>
            <a:ext cx="0" cy="254846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6" name="Conector recto de flecha 5"/>
          <p:cNvCxnSpPr/>
          <p:nvPr/>
        </p:nvCxnSpPr>
        <p:spPr>
          <a:xfrm>
            <a:off x="2260356" y="4634170"/>
            <a:ext cx="1244844" cy="19438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de flecha 6"/>
          <p:cNvCxnSpPr/>
          <p:nvPr/>
        </p:nvCxnSpPr>
        <p:spPr>
          <a:xfrm flipH="1">
            <a:off x="1286933" y="4634170"/>
            <a:ext cx="973423" cy="74060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8" name="Conector recto de flecha 7"/>
          <p:cNvCxnSpPr/>
          <p:nvPr/>
        </p:nvCxnSpPr>
        <p:spPr>
          <a:xfrm flipV="1">
            <a:off x="2260356" y="3426468"/>
            <a:ext cx="0" cy="1207702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908985" y="4532860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85" y="4532860"/>
                <a:ext cx="918637" cy="8920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2327352" y="3390946"/>
                <a:ext cx="524442" cy="44604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7352" y="3390946"/>
                <a:ext cx="524442" cy="446042"/>
              </a:xfrm>
              <a:prstGeom prst="rect">
                <a:avLst/>
              </a:prstGeom>
              <a:blipFill>
                <a:blip r:embed="rId3"/>
                <a:stretch>
                  <a:fillRect t="-411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2954129" y="4634170"/>
                <a:ext cx="539877" cy="54404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fontScale="92500"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4">
                      <a:lumMod val="50000"/>
                    </a:schemeClr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129" y="4634170"/>
                <a:ext cx="539877" cy="544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ector recto de flecha 11"/>
          <p:cNvCxnSpPr/>
          <p:nvPr/>
        </p:nvCxnSpPr>
        <p:spPr>
          <a:xfrm flipH="1">
            <a:off x="1439333" y="4786570"/>
            <a:ext cx="973423" cy="74060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2195766" y="4745546"/>
                <a:ext cx="433979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66" y="4745546"/>
                <a:ext cx="433979" cy="892085"/>
              </a:xfrm>
              <a:prstGeom prst="rect">
                <a:avLst/>
              </a:prstGeom>
              <a:blipFill>
                <a:blip r:embed="rId5"/>
                <a:stretch>
                  <a:fillRect l="-63380" b="-1224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Conector recto de flecha 13"/>
          <p:cNvCxnSpPr/>
          <p:nvPr/>
        </p:nvCxnSpPr>
        <p:spPr>
          <a:xfrm>
            <a:off x="2332081" y="4455673"/>
            <a:ext cx="1244844" cy="19438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2996464" y="3888295"/>
                <a:ext cx="539877" cy="54404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 lnSpcReduction="10000"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4">
                        <a:lumMod val="50000"/>
                      </a:schemeClr>
                    </a:solidFill>
                    <a:effectLst/>
                    <a:uLnTx/>
                    <a:uFillTx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4">
                      <a:lumMod val="50000"/>
                    </a:schemeClr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464" y="3888295"/>
                <a:ext cx="539877" cy="544042"/>
              </a:xfrm>
              <a:prstGeom prst="rect">
                <a:avLst/>
              </a:prstGeom>
              <a:blipFill>
                <a:blip r:embed="rId6"/>
                <a:stretch>
                  <a:fillRect l="-52273" t="-30337" b="-47191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ector recto de flecha 15"/>
          <p:cNvCxnSpPr/>
          <p:nvPr/>
        </p:nvCxnSpPr>
        <p:spPr>
          <a:xfrm flipV="1">
            <a:off x="2048690" y="3445906"/>
            <a:ext cx="0" cy="1207702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headEnd type="triangl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1490751" y="3390946"/>
                <a:ext cx="524442" cy="44604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751" y="3390946"/>
                <a:ext cx="524442" cy="446042"/>
              </a:xfrm>
              <a:prstGeom prst="rect">
                <a:avLst/>
              </a:prstGeom>
              <a:blipFill>
                <a:blip r:embed="rId7"/>
                <a:stretch>
                  <a:fillRect l="-53488" t="-32877" b="-84932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138333" y="2334351"/>
                <a:ext cx="4927599" cy="426039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333" y="2334351"/>
                <a:ext cx="4927599" cy="426039"/>
              </a:xfrm>
              <a:prstGeom prst="rect">
                <a:avLst/>
              </a:prstGeom>
              <a:blipFill>
                <a:blip r:embed="rId8"/>
                <a:stretch>
                  <a:fillRect t="-41429" b="-900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6138333" y="3115919"/>
                <a:ext cx="4927599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kumimoji="0" lang="es-PE" sz="3600" b="0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kumimoji="0" lang="es-PE" sz="3600" b="0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kumimoji="0" lang="es-PE" sz="3600" b="0" i="0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206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=1</a:t>
                </a: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333" y="3115919"/>
                <a:ext cx="4927599" cy="914400"/>
              </a:xfrm>
              <a:prstGeom prst="rect">
                <a:avLst/>
              </a:prstGeom>
              <a:blipFill>
                <a:blip r:embed="rId9"/>
                <a:stretch>
                  <a:fillRect r="-9282" b="-12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026175" y="4096175"/>
            <a:ext cx="492544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prstClr val="white"/>
                </a:solidFill>
                <a:latin typeface="Arial Narrow" panose="020B0606020202030204" pitchFamily="34" charset="0"/>
              </a:rPr>
              <a:t> y </a:t>
            </a:r>
            <a:endParaRPr lang="es-ES" altLang="es-PE" sz="28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260356" y="2073578"/>
            <a:ext cx="329890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prstClr val="white"/>
                </a:solidFill>
                <a:latin typeface="Arial Narrow" panose="020B0606020202030204" pitchFamily="34" charset="0"/>
              </a:rPr>
              <a:t>z</a:t>
            </a:r>
            <a:endParaRPr lang="es-ES" altLang="es-PE" sz="28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64156" y="5527171"/>
            <a:ext cx="332142" cy="523220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prstClr val="white"/>
                </a:solidFill>
                <a:latin typeface="Arial Narrow" panose="020B0606020202030204" pitchFamily="34" charset="0"/>
              </a:rPr>
              <a:t>x</a:t>
            </a:r>
            <a:endParaRPr lang="es-ES" altLang="es-PE" sz="280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3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4" name="AutoShape 12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5" name="Oval 13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8" name="AutoShape 16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1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9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32" name="AutoShape 20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33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6" name="AutoShape 24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7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8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9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40" name="AutoShape 28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41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2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4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5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6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7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8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9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50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51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52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53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4" name="AutoShape 12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5" name="Oval 13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6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159807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5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ángulo redondeado 86"/>
          <p:cNvSpPr/>
          <p:nvPr/>
        </p:nvSpPr>
        <p:spPr>
          <a:xfrm>
            <a:off x="470684" y="675187"/>
            <a:ext cx="3971257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8" name="Rectángulo redondeado 87"/>
          <p:cNvSpPr/>
          <p:nvPr/>
        </p:nvSpPr>
        <p:spPr>
          <a:xfrm>
            <a:off x="582615" y="801388"/>
            <a:ext cx="3971257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499004" y="728779"/>
                <a:ext cx="4097866" cy="72180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threePt" dir="t"/>
                </a:scene3d>
                <a:sp3d extrusionH="57150">
                  <a:bevelT w="50800" h="38100" prst="riblet"/>
                </a:sp3d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C0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VECTORES 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s-ES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kumimoji="0" lang="es-PE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C0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004" y="728779"/>
                <a:ext cx="4097866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62 Flecha curvada hacia abajo"/>
          <p:cNvSpPr>
            <a:spLocks noChangeArrowheads="1"/>
          </p:cNvSpPr>
          <p:nvPr/>
        </p:nvSpPr>
        <p:spPr bwMode="auto">
          <a:xfrm>
            <a:off x="6239250" y="1572269"/>
            <a:ext cx="1716934" cy="428625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66"/>
          </a:solidFill>
          <a:ln w="9525" algn="ctr">
            <a:solidFill>
              <a:srgbClr val="FF0066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PE" sz="24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9" name="63 Flecha curvada hacia abajo"/>
          <p:cNvSpPr>
            <a:spLocks noChangeArrowheads="1"/>
          </p:cNvSpPr>
          <p:nvPr/>
        </p:nvSpPr>
        <p:spPr bwMode="auto">
          <a:xfrm>
            <a:off x="6667875" y="1572269"/>
            <a:ext cx="1781533" cy="428625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PE" sz="24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 flipV="1">
            <a:off x="1821124" y="2616221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2202124" y="2588698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C0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124" y="2588698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Conector recto 12"/>
          <p:cNvCxnSpPr/>
          <p:nvPr/>
        </p:nvCxnSpPr>
        <p:spPr>
          <a:xfrm>
            <a:off x="754324" y="4111282"/>
            <a:ext cx="3056466" cy="1461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4" name="Conector recto 13"/>
          <p:cNvCxnSpPr/>
          <p:nvPr/>
        </p:nvCxnSpPr>
        <p:spPr>
          <a:xfrm flipV="1">
            <a:off x="1821124" y="2585498"/>
            <a:ext cx="0" cy="252869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sp>
        <p:nvSpPr>
          <p:cNvPr id="15" name="Arco 14"/>
          <p:cNvSpPr/>
          <p:nvPr/>
        </p:nvSpPr>
        <p:spPr>
          <a:xfrm>
            <a:off x="1986224" y="3706302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2492106" y="3302016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C0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106" y="3302016"/>
                <a:ext cx="914400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Conector recto 16"/>
          <p:cNvCxnSpPr/>
          <p:nvPr/>
        </p:nvCxnSpPr>
        <p:spPr>
          <a:xfrm>
            <a:off x="720456" y="2585498"/>
            <a:ext cx="3107268" cy="17327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8" name="Conector recto 17"/>
          <p:cNvCxnSpPr/>
          <p:nvPr/>
        </p:nvCxnSpPr>
        <p:spPr>
          <a:xfrm flipV="1">
            <a:off x="3768458" y="2585499"/>
            <a:ext cx="0" cy="253848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19" name="Conector recto 18"/>
          <p:cNvCxnSpPr/>
          <p:nvPr/>
        </p:nvCxnSpPr>
        <p:spPr>
          <a:xfrm>
            <a:off x="470684" y="5114188"/>
            <a:ext cx="4364568" cy="24337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20" name="Conector recto 19"/>
          <p:cNvCxnSpPr/>
          <p:nvPr/>
        </p:nvCxnSpPr>
        <p:spPr>
          <a:xfrm flipV="1">
            <a:off x="771258" y="1643849"/>
            <a:ext cx="0" cy="381478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747290" y="2406286"/>
            <a:ext cx="1311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669129" y="4120681"/>
            <a:ext cx="1311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grpSp>
        <p:nvGrpSpPr>
          <p:cNvPr id="23" name="Group 36"/>
          <p:cNvGrpSpPr>
            <a:grpSpLocks/>
          </p:cNvGrpSpPr>
          <p:nvPr/>
        </p:nvGrpSpPr>
        <p:grpSpPr bwMode="auto">
          <a:xfrm>
            <a:off x="2162701" y="4111155"/>
            <a:ext cx="1295400" cy="538163"/>
            <a:chOff x="2688" y="2009"/>
            <a:chExt cx="816" cy="339"/>
          </a:xfrm>
        </p:grpSpPr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145" y="2021"/>
              <a:ext cx="35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s-MX" altLang="es-PE" sz="2800" dirty="0">
                  <a:latin typeface="Arial Narrow" panose="020B0606020202030204" pitchFamily="34" charset="0"/>
                </a:rPr>
                <a:t> X</a:t>
              </a:r>
              <a:r>
                <a:rPr lang="es-MX" altLang="es-PE" sz="2800" baseline="-25000" dirty="0">
                  <a:latin typeface="Arial Narrow" panose="020B0606020202030204" pitchFamily="34" charset="0"/>
                </a:rPr>
                <a:t>0</a:t>
              </a:r>
              <a:endParaRPr lang="es-ES" altLang="es-PE" sz="2800" baseline="-25000" dirty="0">
                <a:latin typeface="Arial Narrow" panose="020B0606020202030204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688" y="2016"/>
              <a:ext cx="35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s-MX" altLang="es-PE" sz="2800" dirty="0">
                  <a:latin typeface="Arial Narrow" panose="020B0606020202030204" pitchFamily="34" charset="0"/>
                </a:rPr>
                <a:t> X</a:t>
              </a:r>
              <a:r>
                <a:rPr lang="es-MX" altLang="es-PE" sz="2800" baseline="-25000" dirty="0">
                  <a:latin typeface="Arial Narrow" panose="020B0606020202030204" pitchFamily="34" charset="0"/>
                </a:rPr>
                <a:t>1</a:t>
              </a:r>
              <a:endParaRPr lang="es-ES" altLang="es-PE" sz="2800" baseline="-25000" dirty="0">
                <a:latin typeface="Arial Narrow" panose="020B0606020202030204" pitchFamily="34" charset="0"/>
              </a:endParaRPr>
            </a:p>
          </p:txBody>
        </p:sp>
        <p:sp>
          <p:nvSpPr>
            <p:cNvPr id="26" name="Rectangle 31"/>
            <p:cNvSpPr>
              <a:spLocks noChangeArrowheads="1"/>
            </p:cNvSpPr>
            <p:nvPr/>
          </p:nvSpPr>
          <p:spPr bwMode="auto">
            <a:xfrm>
              <a:off x="2964" y="2009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s-MX" altLang="es-PE" sz="2800" b="1" dirty="0">
                  <a:latin typeface="Arial Narrow" panose="020B0606020202030204" pitchFamily="34" charset="0"/>
                </a:rPr>
                <a:t> -</a:t>
              </a:r>
              <a:endParaRPr lang="es-ES" altLang="es-PE" sz="28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35"/>
          <p:cNvGrpSpPr>
            <a:grpSpLocks/>
          </p:cNvGrpSpPr>
          <p:nvPr/>
        </p:nvGrpSpPr>
        <p:grpSpPr bwMode="auto">
          <a:xfrm>
            <a:off x="3794386" y="3199583"/>
            <a:ext cx="1022350" cy="538163"/>
            <a:chOff x="2764" y="2352"/>
            <a:chExt cx="644" cy="339"/>
          </a:xfrm>
        </p:grpSpPr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2764" y="2361"/>
              <a:ext cx="3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s-MX" altLang="es-PE" sz="2800" dirty="0">
                  <a:latin typeface="Arial Narrow" panose="020B0606020202030204" pitchFamily="34" charset="0"/>
                </a:rPr>
                <a:t>Y</a:t>
              </a:r>
              <a:r>
                <a:rPr lang="es-MX" altLang="es-PE" sz="2800" baseline="-25000" dirty="0">
                  <a:latin typeface="Arial Narrow" panose="020B0606020202030204" pitchFamily="34" charset="0"/>
                </a:rPr>
                <a:t>1</a:t>
              </a:r>
              <a:endParaRPr lang="es-ES" altLang="es-PE" sz="2800" baseline="-25000" dirty="0">
                <a:latin typeface="Arial Narrow" panose="020B0606020202030204" pitchFamily="34" charset="0"/>
              </a:endParaRPr>
            </a:p>
          </p:txBody>
        </p:sp>
        <p:grpSp>
          <p:nvGrpSpPr>
            <p:cNvPr id="29" name="Group 34"/>
            <p:cNvGrpSpPr>
              <a:grpSpLocks/>
            </p:cNvGrpSpPr>
            <p:nvPr/>
          </p:nvGrpSpPr>
          <p:grpSpPr bwMode="auto">
            <a:xfrm>
              <a:off x="2928" y="2352"/>
              <a:ext cx="480" cy="339"/>
              <a:chOff x="2976" y="2397"/>
              <a:chExt cx="480" cy="339"/>
            </a:xfrm>
          </p:grpSpPr>
          <p:sp>
            <p:nvSpPr>
              <p:cNvPr id="30" name="Rectangle 25"/>
              <p:cNvSpPr>
                <a:spLocks noChangeArrowheads="1"/>
              </p:cNvSpPr>
              <p:nvPr/>
            </p:nvSpPr>
            <p:spPr bwMode="auto">
              <a:xfrm>
                <a:off x="3097" y="2409"/>
                <a:ext cx="35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s-MX" altLang="es-PE" sz="2800" dirty="0">
                    <a:latin typeface="Arial Narrow" panose="020B0606020202030204" pitchFamily="34" charset="0"/>
                  </a:rPr>
                  <a:t> Y</a:t>
                </a:r>
                <a:r>
                  <a:rPr lang="es-MX" altLang="es-PE" sz="2800" baseline="-25000" dirty="0">
                    <a:latin typeface="Arial Narrow" panose="020B0606020202030204" pitchFamily="34" charset="0"/>
                  </a:rPr>
                  <a:t>0</a:t>
                </a:r>
                <a:endParaRPr lang="es-ES" altLang="es-PE" sz="2800" baseline="-250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2976" y="2397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s-MX" altLang="es-PE" sz="2800" b="1" dirty="0">
                    <a:latin typeface="Arial Narrow" panose="020B0606020202030204" pitchFamily="34" charset="0"/>
                  </a:rPr>
                  <a:t> -</a:t>
                </a:r>
                <a:endParaRPr lang="es-ES" altLang="es-PE" sz="2800" b="1" dirty="0">
                  <a:latin typeface="Arial Narrow" panose="020B0606020202030204" pitchFamily="34" charset="0"/>
                </a:endParaRPr>
              </a:p>
            </p:txBody>
          </p:sp>
        </p:grpSp>
      </p:grpSp>
      <p:sp>
        <p:nvSpPr>
          <p:cNvPr id="32" name="Rectangle 37"/>
          <p:cNvSpPr>
            <a:spLocks noChangeArrowheads="1"/>
          </p:cNvSpPr>
          <p:nvPr/>
        </p:nvSpPr>
        <p:spPr bwMode="auto">
          <a:xfrm>
            <a:off x="1464018" y="3689357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A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3557055" y="2112861"/>
            <a:ext cx="541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 B 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/>
              <p:cNvSpPr txBox="1"/>
              <p:nvPr/>
            </p:nvSpPr>
            <p:spPr>
              <a:xfrm>
                <a:off x="5457373" y="5303647"/>
                <a:ext cx="4470665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s-PE" sz="3200" dirty="0">
                    <a:solidFill>
                      <a:srgbClr val="C00000"/>
                    </a:solidFill>
                    <a:latin typeface="Arial Narrow" panose="020B0606020202030204" pitchFamily="34" charset="0"/>
                    <a:ea typeface="Cambria Math" panose="02040503050406030204" pitchFamily="18" charset="0"/>
                  </a:rPr>
                  <a:t>Dirección</a:t>
                </a:r>
                <a:r>
                  <a:rPr lang="es-PE" sz="3200" dirty="0">
                    <a:solidFill>
                      <a:srgbClr val="FFFF00"/>
                    </a:solidFill>
                    <a:latin typeface="Arial Narrow" panose="020B060602020203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PE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:r>
                  <a:rPr lang="es-PE" sz="3200" dirty="0" err="1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arctg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s-PE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s-PE" sz="3200" dirty="0">
                  <a:solidFill>
                    <a:srgbClr val="FFFF0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38" name="CuadroTexto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373" y="5303647"/>
                <a:ext cx="4470665" cy="914400"/>
              </a:xfrm>
              <a:prstGeom prst="rect">
                <a:avLst/>
              </a:prstGeom>
              <a:blipFill>
                <a:blip r:embed="rId6"/>
                <a:stretch>
                  <a:fillRect l="-5450" b="-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ángulo 38"/>
          <p:cNvSpPr/>
          <p:nvPr/>
        </p:nvSpPr>
        <p:spPr>
          <a:xfrm>
            <a:off x="5371608" y="3938244"/>
            <a:ext cx="1290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</a:rPr>
              <a:t>Módulo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9474672" y="3327651"/>
            <a:ext cx="2323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</a:rPr>
              <a:t>Expresión vectorial</a:t>
            </a:r>
            <a:endParaRPr kumimoji="0" lang="es-PE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9308734" y="2639442"/>
            <a:ext cx="25490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</a:rPr>
              <a:t>Expresión cartesiana</a:t>
            </a:r>
            <a:endParaRPr kumimoji="0" lang="es-PE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pSp>
        <p:nvGrpSpPr>
          <p:cNvPr id="44" name="Group 11"/>
          <p:cNvGrpSpPr>
            <a:grpSpLocks/>
          </p:cNvGrpSpPr>
          <p:nvPr/>
        </p:nvGrpSpPr>
        <p:grpSpPr bwMode="auto">
          <a:xfrm>
            <a:off x="117598" y="109962"/>
            <a:ext cx="727075" cy="360363"/>
            <a:chOff x="63" y="30"/>
            <a:chExt cx="458" cy="227"/>
          </a:xfrm>
        </p:grpSpPr>
        <p:sp>
          <p:nvSpPr>
            <p:cNvPr id="45" name="AutoShape 12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46" name="Oval 1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7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8" name="Group 15"/>
          <p:cNvGrpSpPr>
            <a:grpSpLocks/>
          </p:cNvGrpSpPr>
          <p:nvPr/>
        </p:nvGrpSpPr>
        <p:grpSpPr bwMode="auto">
          <a:xfrm>
            <a:off x="916111" y="109962"/>
            <a:ext cx="767174" cy="360363"/>
            <a:chOff x="566" y="30"/>
            <a:chExt cx="715" cy="227"/>
          </a:xfrm>
        </p:grpSpPr>
        <p:sp>
          <p:nvSpPr>
            <p:cNvPr id="49" name="AutoShape 16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8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50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1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2" name="Group 19"/>
          <p:cNvGrpSpPr>
            <a:grpSpLocks/>
          </p:cNvGrpSpPr>
          <p:nvPr/>
        </p:nvGrpSpPr>
        <p:grpSpPr bwMode="auto">
          <a:xfrm>
            <a:off x="1754723" y="109962"/>
            <a:ext cx="1464652" cy="360363"/>
            <a:chOff x="997" y="30"/>
            <a:chExt cx="930" cy="227"/>
          </a:xfrm>
        </p:grpSpPr>
        <p:sp>
          <p:nvSpPr>
            <p:cNvPr id="53" name="AutoShape 20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54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5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6" name="Group 23"/>
          <p:cNvGrpSpPr>
            <a:grpSpLocks/>
          </p:cNvGrpSpPr>
          <p:nvPr/>
        </p:nvGrpSpPr>
        <p:grpSpPr bwMode="auto">
          <a:xfrm>
            <a:off x="3298409" y="109962"/>
            <a:ext cx="1564814" cy="360363"/>
            <a:chOff x="1972" y="30"/>
            <a:chExt cx="683" cy="227"/>
          </a:xfrm>
        </p:grpSpPr>
        <p:sp>
          <p:nvSpPr>
            <p:cNvPr id="57" name="AutoShape 24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58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9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60" name="Group 27"/>
          <p:cNvGrpSpPr>
            <a:grpSpLocks/>
          </p:cNvGrpSpPr>
          <p:nvPr/>
        </p:nvGrpSpPr>
        <p:grpSpPr bwMode="auto">
          <a:xfrm>
            <a:off x="4936539" y="109962"/>
            <a:ext cx="1631316" cy="360363"/>
            <a:chOff x="2484" y="30"/>
            <a:chExt cx="1229" cy="227"/>
          </a:xfrm>
        </p:grpSpPr>
        <p:sp>
          <p:nvSpPr>
            <p:cNvPr id="61" name="AutoShape 28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62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3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64" name="Group 68"/>
          <p:cNvGrpSpPr>
            <a:grpSpLocks/>
          </p:cNvGrpSpPr>
          <p:nvPr/>
        </p:nvGrpSpPr>
        <p:grpSpPr bwMode="auto">
          <a:xfrm>
            <a:off x="9092834" y="6427326"/>
            <a:ext cx="720725" cy="360362"/>
            <a:chOff x="4218" y="4065"/>
            <a:chExt cx="454" cy="227"/>
          </a:xfrm>
        </p:grpSpPr>
        <p:sp>
          <p:nvSpPr>
            <p:cNvPr id="65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66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67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8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69" name="Group 73"/>
          <p:cNvGrpSpPr>
            <a:grpSpLocks/>
          </p:cNvGrpSpPr>
          <p:nvPr/>
        </p:nvGrpSpPr>
        <p:grpSpPr bwMode="auto">
          <a:xfrm>
            <a:off x="7956184" y="6427326"/>
            <a:ext cx="936625" cy="360362"/>
            <a:chOff x="3502" y="4065"/>
            <a:chExt cx="590" cy="227"/>
          </a:xfrm>
        </p:grpSpPr>
        <p:sp>
          <p:nvSpPr>
            <p:cNvPr id="70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71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72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73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74" name="Group 11"/>
          <p:cNvGrpSpPr>
            <a:grpSpLocks/>
          </p:cNvGrpSpPr>
          <p:nvPr/>
        </p:nvGrpSpPr>
        <p:grpSpPr bwMode="auto">
          <a:xfrm>
            <a:off x="6714349" y="109962"/>
            <a:ext cx="1735059" cy="360363"/>
            <a:chOff x="63" y="30"/>
            <a:chExt cx="458" cy="227"/>
          </a:xfrm>
        </p:grpSpPr>
        <p:sp>
          <p:nvSpPr>
            <p:cNvPr id="75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76" name="Oval 1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77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uadroTexto 41"/>
              <p:cNvSpPr txBox="1"/>
              <p:nvPr/>
            </p:nvSpPr>
            <p:spPr>
              <a:xfrm>
                <a:off x="285049" y="2233026"/>
                <a:ext cx="426463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PE" sz="3000" dirty="0"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42" name="CuadroTexto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49" y="2233026"/>
                <a:ext cx="426463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CuadroTexto 77"/>
              <p:cNvSpPr txBox="1"/>
              <p:nvPr/>
            </p:nvSpPr>
            <p:spPr>
              <a:xfrm>
                <a:off x="279423" y="3811695"/>
                <a:ext cx="435376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s-PE" sz="3000" dirty="0"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78" name="CuadroTexto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23" y="3811695"/>
                <a:ext cx="435376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CuadroTexto 78"/>
              <p:cNvSpPr txBox="1"/>
              <p:nvPr/>
            </p:nvSpPr>
            <p:spPr>
              <a:xfrm>
                <a:off x="1650237" y="5183677"/>
                <a:ext cx="497572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s-PE" sz="3000" dirty="0"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79" name="CuadroTexto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237" y="5183677"/>
                <a:ext cx="49757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CuadroTexto 79"/>
              <p:cNvSpPr txBox="1"/>
              <p:nvPr/>
            </p:nvSpPr>
            <p:spPr>
              <a:xfrm>
                <a:off x="3595649" y="5174371"/>
                <a:ext cx="488660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PE" sz="3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PE" sz="3000" dirty="0"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80" name="CuadroTexto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5649" y="5174371"/>
                <a:ext cx="488660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CuadroTexto 80"/>
              <p:cNvSpPr txBox="1"/>
              <p:nvPr/>
            </p:nvSpPr>
            <p:spPr>
              <a:xfrm>
                <a:off x="5294706" y="658545"/>
                <a:ext cx="1390124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1" name="CuadroTexto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706" y="658545"/>
                <a:ext cx="1390124" cy="48596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CuadroTexto 81"/>
              <p:cNvSpPr txBox="1"/>
              <p:nvPr/>
            </p:nvSpPr>
            <p:spPr>
              <a:xfrm>
                <a:off x="5294706" y="1074223"/>
                <a:ext cx="1683794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2" name="CuadroTexto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706" y="1074223"/>
                <a:ext cx="1683794" cy="48596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CuadroTexto 82"/>
              <p:cNvSpPr txBox="1"/>
              <p:nvPr/>
            </p:nvSpPr>
            <p:spPr>
              <a:xfrm>
                <a:off x="5223911" y="1987752"/>
                <a:ext cx="3597588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3" name="CuadroTexto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911" y="1987752"/>
                <a:ext cx="3597588" cy="48596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CuadroTexto 83"/>
              <p:cNvSpPr txBox="1"/>
              <p:nvPr/>
            </p:nvSpPr>
            <p:spPr>
              <a:xfrm>
                <a:off x="5270213" y="2589482"/>
                <a:ext cx="3782253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;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4" name="CuadroTexto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213" y="2589482"/>
                <a:ext cx="3782253" cy="48596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CuadroTexto 84"/>
              <p:cNvSpPr txBox="1"/>
              <p:nvPr/>
            </p:nvSpPr>
            <p:spPr>
              <a:xfrm>
                <a:off x="5170673" y="3300253"/>
                <a:ext cx="4303999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⃗"/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5" name="CuadroTexto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673" y="3300253"/>
                <a:ext cx="4303999" cy="48596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uadroTexto 85"/>
              <p:cNvSpPr txBox="1"/>
              <p:nvPr/>
            </p:nvSpPr>
            <p:spPr>
              <a:xfrm>
                <a:off x="5251044" y="4578707"/>
                <a:ext cx="4883324" cy="5476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PE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86" name="CuadroTexto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044" y="4578707"/>
                <a:ext cx="4883324" cy="54765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16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1" grpId="0"/>
      <p:bldP spid="22" grpId="0"/>
      <p:bldP spid="38" grpId="0"/>
      <p:bldP spid="39" grpId="0"/>
      <p:bldP spid="40" grpId="0"/>
      <p:bldP spid="41" grpId="0"/>
      <p:bldP spid="81" grpId="0"/>
      <p:bldP spid="82" grpId="0"/>
      <p:bldP spid="83" grpId="0"/>
      <p:bldP spid="84" grpId="0"/>
      <p:bldP spid="85" grpId="0"/>
      <p:bldP spid="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ángulo redondeado 76"/>
          <p:cNvSpPr/>
          <p:nvPr/>
        </p:nvSpPr>
        <p:spPr>
          <a:xfrm>
            <a:off x="470685" y="675187"/>
            <a:ext cx="3950476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8" name="Rectángulo redondeado 77"/>
          <p:cNvSpPr/>
          <p:nvPr/>
        </p:nvSpPr>
        <p:spPr>
          <a:xfrm>
            <a:off x="582616" y="801388"/>
            <a:ext cx="3950476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2" name="Conector recto de flecha 1"/>
          <p:cNvCxnSpPr>
            <a:endCxn id="14" idx="0"/>
          </p:cNvCxnSpPr>
          <p:nvPr/>
        </p:nvCxnSpPr>
        <p:spPr>
          <a:xfrm flipH="1" flipV="1">
            <a:off x="869226" y="3352312"/>
            <a:ext cx="2856710" cy="117375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542966" y="807915"/>
                <a:ext cx="4097866" cy="72180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threePt" dir="t"/>
                </a:scene3d>
                <a:sp3d extrusionH="57150">
                  <a:bevelT w="50800" h="38100" prst="riblet"/>
                </a:sp3d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FF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VECTORES 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s-ES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kumimoji="0" lang="es-PE" sz="4000" b="1" i="1" u="none" strike="noStrike" kern="0" cap="none" spc="0" normalizeH="0" baseline="0" noProof="0" smtClean="0">
                            <a:ln w="9525">
                              <a:solidFill>
                                <a:prstClr val="white"/>
                              </a:solidFill>
                              <a:prstDash val="solid"/>
                            </a:ln>
                            <a:solidFill>
                              <a:srgbClr val="FF0000"/>
                            </a:solidFill>
                            <a:effectLst>
                              <a:outerShdw blurRad="12700" dist="38100" dir="2700000" algn="tl" rotWithShape="0">
                                <a:srgbClr val="CEC597">
                                  <a:lumMod val="60000"/>
                                  <a:lumOff val="40000"/>
                                </a:srgbClr>
                              </a:outerShdw>
                            </a:effectLst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kumimoji="0" lang="es-ES" sz="4000" b="1" i="0" u="none" strike="noStrike" kern="0" cap="none" spc="0" normalizeH="0" baseline="0" noProof="0" dirty="0">
                    <a:ln w="9525">
                      <a:solidFill>
                        <a:prstClr val="white"/>
                      </a:solidFill>
                      <a:prstDash val="solid"/>
                    </a:ln>
                    <a:solidFill>
                      <a:srgbClr val="FF0000"/>
                    </a:solidFill>
                    <a:effectLst>
                      <a:outerShdw blurRad="12700" dist="38100" dir="2700000" algn="tl" rotWithShape="0">
                        <a:srgbClr val="CEC597">
                          <a:lumMod val="60000"/>
                          <a:lumOff val="40000"/>
                        </a:srgbClr>
                      </a:outerShdw>
                    </a:effectLst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966" y="807915"/>
                <a:ext cx="4097866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968860" y="2071856"/>
            <a:ext cx="0" cy="2454209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968860" y="4526064"/>
            <a:ext cx="252915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H="1">
            <a:off x="126973" y="4499388"/>
            <a:ext cx="1869378" cy="1280457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040547" y="3999356"/>
            <a:ext cx="492544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 y 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07910" y="1765056"/>
            <a:ext cx="329890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z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9" name="Line 24"/>
          <p:cNvSpPr>
            <a:spLocks noChangeShapeType="1"/>
          </p:cNvSpPr>
          <p:nvPr/>
        </p:nvSpPr>
        <p:spPr bwMode="auto">
          <a:xfrm>
            <a:off x="1968860" y="2712084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3728274" y="2712084"/>
            <a:ext cx="0" cy="181398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H="1">
            <a:off x="869226" y="2712084"/>
            <a:ext cx="1099634" cy="64022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 flipH="1">
            <a:off x="2628640" y="2712084"/>
            <a:ext cx="1099634" cy="64022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>
            <a:off x="869226" y="3352312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Line 29"/>
          <p:cNvSpPr>
            <a:spLocks noChangeShapeType="1"/>
          </p:cNvSpPr>
          <p:nvPr/>
        </p:nvSpPr>
        <p:spPr bwMode="auto">
          <a:xfrm>
            <a:off x="869226" y="3352312"/>
            <a:ext cx="0" cy="192068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Line 30"/>
          <p:cNvSpPr>
            <a:spLocks noChangeShapeType="1"/>
          </p:cNvSpPr>
          <p:nvPr/>
        </p:nvSpPr>
        <p:spPr bwMode="auto">
          <a:xfrm>
            <a:off x="2628640" y="3352312"/>
            <a:ext cx="0" cy="192068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Line 31"/>
          <p:cNvSpPr>
            <a:spLocks noChangeShapeType="1"/>
          </p:cNvSpPr>
          <p:nvPr/>
        </p:nvSpPr>
        <p:spPr bwMode="auto">
          <a:xfrm>
            <a:off x="869226" y="5246321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Line 32"/>
          <p:cNvSpPr>
            <a:spLocks noChangeShapeType="1"/>
          </p:cNvSpPr>
          <p:nvPr/>
        </p:nvSpPr>
        <p:spPr bwMode="auto">
          <a:xfrm flipH="1">
            <a:off x="2628640" y="4526064"/>
            <a:ext cx="1099634" cy="74693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Rectangle 43"/>
          <p:cNvSpPr>
            <a:spLocks noChangeArrowheads="1"/>
          </p:cNvSpPr>
          <p:nvPr/>
        </p:nvSpPr>
        <p:spPr bwMode="auto">
          <a:xfrm>
            <a:off x="708573" y="2779705"/>
            <a:ext cx="1816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 </a:t>
            </a:r>
            <a:r>
              <a:rPr lang="es-MX" altLang="es-PE" sz="2800" dirty="0">
                <a:latin typeface="Arial Narrow" panose="020B0606020202030204" pitchFamily="34" charset="0"/>
              </a:rPr>
              <a:t>; Z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19" name="Rectangle 45"/>
          <p:cNvSpPr>
            <a:spLocks noChangeArrowheads="1"/>
          </p:cNvSpPr>
          <p:nvPr/>
        </p:nvSpPr>
        <p:spPr bwMode="auto">
          <a:xfrm>
            <a:off x="2047011" y="4470770"/>
            <a:ext cx="1816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 </a:t>
            </a:r>
            <a:r>
              <a:rPr lang="es-MX" altLang="es-PE" sz="2800" dirty="0">
                <a:latin typeface="Arial Narrow" panose="020B0606020202030204" pitchFamily="34" charset="0"/>
              </a:rPr>
              <a:t>; Z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20" name="Rectangle 53"/>
          <p:cNvSpPr>
            <a:spLocks noChangeArrowheads="1"/>
          </p:cNvSpPr>
          <p:nvPr/>
        </p:nvSpPr>
        <p:spPr bwMode="auto">
          <a:xfrm>
            <a:off x="3713733" y="4055819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A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21" name="Rectangle 54"/>
          <p:cNvSpPr>
            <a:spLocks noChangeArrowheads="1"/>
          </p:cNvSpPr>
          <p:nvPr/>
        </p:nvSpPr>
        <p:spPr bwMode="auto">
          <a:xfrm>
            <a:off x="360933" y="3203331"/>
            <a:ext cx="541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 B 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28" name="64 Flecha curvada hacia abajo"/>
          <p:cNvSpPr>
            <a:spLocks noChangeArrowheads="1"/>
          </p:cNvSpPr>
          <p:nvPr/>
        </p:nvSpPr>
        <p:spPr bwMode="auto">
          <a:xfrm>
            <a:off x="5843977" y="2124572"/>
            <a:ext cx="2266813" cy="500063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66"/>
          </a:solidFill>
          <a:ln w="9525" algn="ctr">
            <a:solidFill>
              <a:srgbClr val="FF0066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PE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9" name="65 Flecha curvada hacia abajo"/>
          <p:cNvSpPr>
            <a:spLocks noChangeArrowheads="1"/>
          </p:cNvSpPr>
          <p:nvPr/>
        </p:nvSpPr>
        <p:spPr bwMode="auto">
          <a:xfrm>
            <a:off x="6351377" y="2111438"/>
            <a:ext cx="2185912" cy="428625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PE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30" name="66 Flecha curvada hacia abajo"/>
          <p:cNvSpPr>
            <a:spLocks noChangeArrowheads="1"/>
          </p:cNvSpPr>
          <p:nvPr/>
        </p:nvSpPr>
        <p:spPr bwMode="auto">
          <a:xfrm>
            <a:off x="6827693" y="2124572"/>
            <a:ext cx="2215520" cy="428625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B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altLang="es-PE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adroTexto 30"/>
              <p:cNvSpPr txBox="1"/>
              <p:nvPr/>
            </p:nvSpPr>
            <p:spPr>
              <a:xfrm>
                <a:off x="1928895" y="3224859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31" name="Cuadro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895" y="3224859"/>
                <a:ext cx="914400" cy="9144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ángulo 31"/>
          <p:cNvSpPr/>
          <p:nvPr/>
        </p:nvSpPr>
        <p:spPr>
          <a:xfrm>
            <a:off x="4858545" y="4986722"/>
            <a:ext cx="1290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</a:rPr>
              <a:t>Módulo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4858545" y="3951379"/>
            <a:ext cx="3031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</a:rPr>
              <a:t>Expresión vectorial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860884" y="3022048"/>
            <a:ext cx="3331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</a:rPr>
              <a:t>Expresión cartesiana</a:t>
            </a:r>
            <a:endParaRPr kumimoji="0" lang="es-PE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pSp>
        <p:nvGrpSpPr>
          <p:cNvPr id="36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37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38" name="Oval 13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9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0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41" name="AutoShape 16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8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42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3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4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45" name="AutoShape 20">
              <a:hlinkClick r:id="rId1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46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47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48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49" name="AutoShape 24">
              <a:hlinkClick r:id="rId2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50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1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2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53" name="AutoShape 28">
              <a:hlinkClick r:id="rId2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54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5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56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57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58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59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0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61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62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63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64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5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66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67" name="AutoShape 12">
              <a:hlinkClick r:id="rId2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68" name="Oval 13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69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70" name="Rectangle 9"/>
          <p:cNvSpPr>
            <a:spLocks noChangeArrowheads="1"/>
          </p:cNvSpPr>
          <p:nvPr/>
        </p:nvSpPr>
        <p:spPr bwMode="auto">
          <a:xfrm>
            <a:off x="168210" y="5135966"/>
            <a:ext cx="332142" cy="523220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x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CuadroTexto 70"/>
              <p:cNvSpPr txBox="1"/>
              <p:nvPr/>
            </p:nvSpPr>
            <p:spPr>
              <a:xfrm>
                <a:off x="4863223" y="1060438"/>
                <a:ext cx="1390124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1" name="CuadroTexto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223" y="1060438"/>
                <a:ext cx="1390124" cy="48596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CuadroTexto 71"/>
              <p:cNvSpPr txBox="1"/>
              <p:nvPr/>
            </p:nvSpPr>
            <p:spPr>
              <a:xfrm>
                <a:off x="4863223" y="1655566"/>
                <a:ext cx="1683794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2" name="CuadroTexto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223" y="1655566"/>
                <a:ext cx="1683794" cy="48596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uadroTexto 72"/>
              <p:cNvSpPr txBox="1"/>
              <p:nvPr/>
            </p:nvSpPr>
            <p:spPr>
              <a:xfrm>
                <a:off x="4863223" y="2548337"/>
                <a:ext cx="4549643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3" name="CuadroTexto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223" y="2548337"/>
                <a:ext cx="4549643" cy="485967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uadroTexto 73"/>
              <p:cNvSpPr txBox="1"/>
              <p:nvPr/>
            </p:nvSpPr>
            <p:spPr>
              <a:xfrm>
                <a:off x="4860884" y="3560153"/>
                <a:ext cx="5475666" cy="485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;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s-PE" sz="2800" i="1">
                          <a:latin typeface="Cambria Math" panose="02040503050406030204" pitchFamily="18" charset="0"/>
                        </a:rPr>
                        <m:t>;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4" name="CuadroTexto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884" y="3560153"/>
                <a:ext cx="5475666" cy="485967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uadroTexto 74"/>
              <p:cNvSpPr txBox="1"/>
              <p:nvPr/>
            </p:nvSpPr>
            <p:spPr>
              <a:xfrm>
                <a:off x="4858545" y="4471952"/>
                <a:ext cx="6397199" cy="4945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⃗"/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PE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⃗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5" name="CuadroTexto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545" y="4471952"/>
                <a:ext cx="6397199" cy="494559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CuadroTexto 75"/>
              <p:cNvSpPr txBox="1"/>
              <p:nvPr/>
            </p:nvSpPr>
            <p:spPr>
              <a:xfrm>
                <a:off x="4858545" y="5640197"/>
                <a:ext cx="7016729" cy="5533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P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PE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PE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d>
                      <m:r>
                        <a:rPr lang="es-P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PE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s-PE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b="0" i="1" smtClean="0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PE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800" b="0" i="1" smtClean="0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s-PE" sz="28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PE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PE" sz="2800" dirty="0"/>
              </a:p>
            </p:txBody>
          </p:sp>
        </mc:Choice>
        <mc:Fallback xmlns="">
          <p:sp>
            <p:nvSpPr>
              <p:cNvPr id="76" name="CuadroTexto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545" y="5640197"/>
                <a:ext cx="7016729" cy="553357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494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8" grpId="0" animBg="1"/>
      <p:bldP spid="29" grpId="0" animBg="1"/>
      <p:bldP spid="30" grpId="0" animBg="1"/>
      <p:bldP spid="32" grpId="0"/>
      <p:bldP spid="33" grpId="0"/>
      <p:bldP spid="34" grpId="0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ángulo redondeado 77"/>
          <p:cNvSpPr/>
          <p:nvPr/>
        </p:nvSpPr>
        <p:spPr>
          <a:xfrm>
            <a:off x="179206" y="666866"/>
            <a:ext cx="5018748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9" name="Rectángulo redondeado 78"/>
          <p:cNvSpPr/>
          <p:nvPr/>
        </p:nvSpPr>
        <p:spPr>
          <a:xfrm>
            <a:off x="291137" y="793067"/>
            <a:ext cx="5018748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5" name="AutoShape 12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6" name="Oval 13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7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9" name="AutoShape 16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1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13" name="AutoShape 2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14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5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16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17" name="AutoShape 24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19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21" name="AutoShape 28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22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3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4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25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26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27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28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29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30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31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32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33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34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35" name="AutoShape 12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36" name="Oval 13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7" name="AutoShape 14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sp>
        <p:nvSpPr>
          <p:cNvPr id="38" name="Line 7"/>
          <p:cNvSpPr>
            <a:spLocks noChangeShapeType="1"/>
          </p:cNvSpPr>
          <p:nvPr/>
        </p:nvSpPr>
        <p:spPr bwMode="auto">
          <a:xfrm flipH="1">
            <a:off x="226948" y="4157791"/>
            <a:ext cx="1869378" cy="1280457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>
            <a:off x="2111170" y="4159066"/>
            <a:ext cx="252915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40" name="Conector recto de flecha 39"/>
          <p:cNvCxnSpPr/>
          <p:nvPr/>
        </p:nvCxnSpPr>
        <p:spPr>
          <a:xfrm flipH="1">
            <a:off x="2103244" y="4159065"/>
            <a:ext cx="1764721" cy="1"/>
          </a:xfrm>
          <a:prstGeom prst="straightConnector1">
            <a:avLst/>
          </a:prstGeom>
          <a:noFill/>
          <a:ln w="57150" cap="flat" cmpd="sng" algn="ctr">
            <a:solidFill>
              <a:srgbClr val="FFC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41" name="Line 5"/>
          <p:cNvSpPr>
            <a:spLocks noChangeShapeType="1"/>
          </p:cNvSpPr>
          <p:nvPr/>
        </p:nvSpPr>
        <p:spPr bwMode="auto">
          <a:xfrm>
            <a:off x="2111170" y="1721792"/>
            <a:ext cx="0" cy="2454209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42" name="Conector recto de flecha 41"/>
          <p:cNvCxnSpPr>
            <a:endCxn id="51" idx="0"/>
          </p:cNvCxnSpPr>
          <p:nvPr/>
        </p:nvCxnSpPr>
        <p:spPr>
          <a:xfrm flipH="1" flipV="1">
            <a:off x="1011536" y="2985314"/>
            <a:ext cx="2856710" cy="1173751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4182857" y="3632358"/>
            <a:ext cx="492544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 y 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2150220" y="1398058"/>
            <a:ext cx="329890" cy="520186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z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200557" y="4807945"/>
            <a:ext cx="332142" cy="523220"/>
          </a:xfrm>
          <a:prstGeom prst="rect">
            <a:avLst/>
          </a:prstGeom>
          <a:noFill/>
          <a:ln w="28575">
            <a:noFill/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x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2111170" y="2345086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>
            <a:off x="3870584" y="2345086"/>
            <a:ext cx="0" cy="181398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 flipH="1">
            <a:off x="1011536" y="2345086"/>
            <a:ext cx="1099634" cy="64022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H="1">
            <a:off x="2770950" y="2345086"/>
            <a:ext cx="1099634" cy="64022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0" name="Line 28"/>
          <p:cNvSpPr>
            <a:spLocks noChangeShapeType="1"/>
          </p:cNvSpPr>
          <p:nvPr/>
        </p:nvSpPr>
        <p:spPr bwMode="auto">
          <a:xfrm>
            <a:off x="1011536" y="2985314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>
            <a:off x="1011536" y="2985314"/>
            <a:ext cx="0" cy="192068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2" name="Line 30"/>
          <p:cNvSpPr>
            <a:spLocks noChangeShapeType="1"/>
          </p:cNvSpPr>
          <p:nvPr/>
        </p:nvSpPr>
        <p:spPr bwMode="auto">
          <a:xfrm>
            <a:off x="2770950" y="2985314"/>
            <a:ext cx="0" cy="192068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Line 31"/>
          <p:cNvSpPr>
            <a:spLocks noChangeShapeType="1"/>
          </p:cNvSpPr>
          <p:nvPr/>
        </p:nvSpPr>
        <p:spPr bwMode="auto">
          <a:xfrm>
            <a:off x="1011536" y="4879323"/>
            <a:ext cx="175941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4" name="Line 32"/>
          <p:cNvSpPr>
            <a:spLocks noChangeShapeType="1"/>
          </p:cNvSpPr>
          <p:nvPr/>
        </p:nvSpPr>
        <p:spPr bwMode="auto">
          <a:xfrm flipH="1">
            <a:off x="2770950" y="4159066"/>
            <a:ext cx="1099634" cy="74693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3856043" y="3688821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1EC0F"/>
                </a:solidFill>
                <a:latin typeface="Arial Narrow" panose="020B0606020202030204" pitchFamily="34" charset="0"/>
              </a:rPr>
              <a:t>A</a:t>
            </a:r>
            <a:endParaRPr lang="es-ES" altLang="es-PE" sz="2800" dirty="0">
              <a:solidFill>
                <a:srgbClr val="F1EC0F"/>
              </a:solidFill>
              <a:latin typeface="Arial Narrow" panose="020B0606020202030204" pitchFamily="34" charset="0"/>
            </a:endParaRP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532699" y="2586275"/>
            <a:ext cx="541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1EC0F"/>
                </a:solidFill>
                <a:latin typeface="Arial Narrow" panose="020B0606020202030204" pitchFamily="34" charset="0"/>
              </a:rPr>
              <a:t> B </a:t>
            </a:r>
            <a:endParaRPr lang="es-ES" altLang="es-PE" sz="2800" dirty="0">
              <a:solidFill>
                <a:srgbClr val="F1EC0F"/>
              </a:solidFill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CuadroTexto 56"/>
              <p:cNvSpPr txBox="1"/>
              <p:nvPr/>
            </p:nvSpPr>
            <p:spPr>
              <a:xfrm>
                <a:off x="2001323" y="2862460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>
          <p:sp>
            <p:nvSpPr>
              <p:cNvPr id="57" name="CuadroTexto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323" y="2862460"/>
                <a:ext cx="914400" cy="9144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Conector recto de flecha 57"/>
          <p:cNvCxnSpPr/>
          <p:nvPr/>
        </p:nvCxnSpPr>
        <p:spPr>
          <a:xfrm flipH="1">
            <a:off x="2772948" y="4152544"/>
            <a:ext cx="1082755" cy="753455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9" name="Conector recto de flecha 58"/>
          <p:cNvCxnSpPr/>
          <p:nvPr/>
        </p:nvCxnSpPr>
        <p:spPr>
          <a:xfrm flipV="1">
            <a:off x="3861247" y="2368813"/>
            <a:ext cx="18904" cy="1810720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60" name="Arco 59"/>
          <p:cNvSpPr/>
          <p:nvPr/>
        </p:nvSpPr>
        <p:spPr>
          <a:xfrm rot="16464374">
            <a:off x="3437429" y="3645211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Arco 60"/>
          <p:cNvSpPr/>
          <p:nvPr/>
        </p:nvSpPr>
        <p:spPr>
          <a:xfrm rot="12406140">
            <a:off x="3205772" y="3755337"/>
            <a:ext cx="819703" cy="739231"/>
          </a:xfrm>
          <a:prstGeom prst="arc">
            <a:avLst/>
          </a:prstGeom>
          <a:noFill/>
          <a:ln w="28575" cap="flat" cmpd="sng" algn="ctr">
            <a:solidFill>
              <a:srgbClr val="FFFF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Arco 61"/>
          <p:cNvSpPr/>
          <p:nvPr/>
        </p:nvSpPr>
        <p:spPr>
          <a:xfrm rot="13171778">
            <a:off x="2383017" y="3496360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uadroTexto 62"/>
              <p:cNvSpPr txBox="1"/>
              <p:nvPr/>
            </p:nvSpPr>
            <p:spPr>
              <a:xfrm>
                <a:off x="3113059" y="3049732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3" name="Cuadro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059" y="3049732"/>
                <a:ext cx="914400" cy="9144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adroTexto 63"/>
              <p:cNvSpPr txBox="1"/>
              <p:nvPr/>
            </p:nvSpPr>
            <p:spPr>
              <a:xfrm>
                <a:off x="1702171" y="3485972"/>
                <a:ext cx="914400" cy="759619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s-PE" sz="3600" dirty="0">
                  <a:solidFill>
                    <a:srgbClr val="FFC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4" name="Cuadro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171" y="3485972"/>
                <a:ext cx="914400" cy="75961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uadroTexto 64"/>
              <p:cNvSpPr txBox="1"/>
              <p:nvPr/>
            </p:nvSpPr>
            <p:spPr>
              <a:xfrm>
                <a:off x="2750942" y="3983961"/>
                <a:ext cx="636317" cy="66379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s-PE" sz="3600" dirty="0">
                  <a:solidFill>
                    <a:srgbClr val="FFFF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65" name="Cuadro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942" y="3983961"/>
                <a:ext cx="636317" cy="66379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uadroTexto 65"/>
              <p:cNvSpPr txBox="1"/>
              <p:nvPr/>
            </p:nvSpPr>
            <p:spPr>
              <a:xfrm>
                <a:off x="9247220" y="1341683"/>
                <a:ext cx="2030380" cy="1028496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𝐶𝑂𝑆</m:t>
                    </m:r>
                    <m:sSub>
                      <m:sSubPr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𝛼</m:t>
                        </m:r>
                      </m:e>
                      <m:sub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sub>
                    </m:sSub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Perpetua" pitchFamily="18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𝑋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FFFF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Perpetua" pitchFamily="18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6" name="CuadroTexto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7220" y="1341683"/>
                <a:ext cx="2030380" cy="10284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uadroTexto 66"/>
              <p:cNvSpPr txBox="1"/>
              <p:nvPr/>
            </p:nvSpPr>
            <p:spPr>
              <a:xfrm>
                <a:off x="9226266" y="2506292"/>
                <a:ext cx="2072287" cy="1028496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𝐶𝑂𝑆</m:t>
                    </m:r>
                    <m:sSub>
                      <m:sSubPr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</m:sub>
                    </m:sSub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/>
                    </a:solidFill>
                    <a:effectLst/>
                    <a:uLnTx/>
                    <a:uFillTx/>
                    <a:latin typeface="Perpetua" pitchFamily="18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C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C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C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𝑌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FFC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C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FFC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Perpetua" pitchFamily="18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7" name="CuadroTexto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6266" y="2506292"/>
                <a:ext cx="2072287" cy="10284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uadroTexto 67"/>
              <p:cNvSpPr txBox="1"/>
              <p:nvPr/>
            </p:nvSpPr>
            <p:spPr>
              <a:xfrm>
                <a:off x="9247220" y="3694188"/>
                <a:ext cx="2030380" cy="1028496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𝐶𝑂𝑆</m:t>
                    </m:r>
                    <m:sSub>
                      <m:sSubPr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𝜃</m:t>
                        </m:r>
                      </m:e>
                      <m:sub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𝑍</m:t>
                        </m:r>
                      </m:sub>
                    </m:sSub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Perpetua" pitchFamily="18" charset="0"/>
                    <a:ea typeface="+mn-ea"/>
                    <a:cs typeface="+mn-cs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B0F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B0F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B0F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𝑍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kumimoji="0" lang="es-PE" sz="3200" b="0" i="1" u="none" strike="noStrike" kern="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srgbClr val="00B0F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00B0F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accPr>
                              <m:e>
                                <m:r>
                                  <a:rPr kumimoji="0" lang="es-PE" sz="3200" b="0" i="1" u="none" strike="noStrike" kern="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00B0F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Perpetua" pitchFamily="18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8" name="CuadroTexto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7220" y="3694188"/>
                <a:ext cx="2030380" cy="102849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ángulo 68"/>
              <p:cNvSpPr/>
              <p:nvPr/>
            </p:nvSpPr>
            <p:spPr>
              <a:xfrm>
                <a:off x="3194466" y="4423712"/>
                <a:ext cx="50802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PE" sz="2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s-PE" sz="2800" dirty="0">
                  <a:solidFill>
                    <a:srgbClr val="FFFF0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69" name="Rectángulo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466" y="4423712"/>
                <a:ext cx="508023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ángulo 69"/>
              <p:cNvSpPr/>
              <p:nvPr/>
            </p:nvSpPr>
            <p:spPr>
              <a:xfrm>
                <a:off x="2004083" y="4116331"/>
                <a:ext cx="6781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C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C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C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70" name="Rectángulo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083" y="4116331"/>
                <a:ext cx="678199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Rectángulo 70"/>
              <p:cNvSpPr/>
              <p:nvPr/>
            </p:nvSpPr>
            <p:spPr>
              <a:xfrm>
                <a:off x="3808253" y="2912116"/>
                <a:ext cx="67659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B0F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B0F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B0F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𝑍</m:t>
                          </m:r>
                        </m:sub>
                      </m:sSub>
                    </m:oMath>
                  </m:oMathPara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71" name="Rectángulo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253" y="2912116"/>
                <a:ext cx="676595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CuadroTexto 71"/>
              <p:cNvSpPr txBox="1"/>
              <p:nvPr/>
            </p:nvSpPr>
            <p:spPr>
              <a:xfrm>
                <a:off x="5096932" y="5008554"/>
                <a:ext cx="6079068" cy="914400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𝐶𝑂𝑆</m:t>
                              </m:r>
                              <m:sSub>
                                <m:sSubPr>
                                  <m:ctrlP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𝑋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s-PE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p>
                        <m:sSupPr>
                          <m:ctrlP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𝐶𝑂𝑆</m:t>
                              </m:r>
                              <m:sSub>
                                <m:sSubPr>
                                  <m:ctrlP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𝑌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s-PE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p>
                        <m:sSupPr>
                          <m:ctrlP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s-PE" sz="2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𝐶𝑂𝑆</m:t>
                              </m:r>
                              <m:sSub>
                                <m:sSubPr>
                                  <m:ctrlP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kumimoji="0" lang="es-PE" sz="28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white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𝑍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kumimoji="0" lang="es-PE" sz="2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s-PE" sz="2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</m:t>
                      </m:r>
                    </m:oMath>
                  </m:oMathPara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erpetua" pitchFamily="18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2" name="CuadroTexto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932" y="5008554"/>
                <a:ext cx="6079068" cy="91440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ángulo 72"/>
              <p:cNvSpPr/>
              <p:nvPr/>
            </p:nvSpPr>
            <p:spPr>
              <a:xfrm>
                <a:off x="5258637" y="1708368"/>
                <a:ext cx="2116668" cy="523220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sub>
                    </m:sSub>
                  </m:oMath>
                </a14:m>
                <a:r>
                  <a:rPr kumimoji="0" lang="es-PE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s-PE" sz="2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3" name="Rectángulo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8637" y="1708368"/>
                <a:ext cx="2116668" cy="523220"/>
              </a:xfrm>
              <a:prstGeom prst="rect">
                <a:avLst/>
              </a:prstGeom>
              <a:blipFill>
                <a:blip r:embed="rId19"/>
                <a:stretch>
                  <a:fillRect b="-12281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ángulo 73"/>
              <p:cNvSpPr/>
              <p:nvPr/>
            </p:nvSpPr>
            <p:spPr>
              <a:xfrm>
                <a:off x="5261764" y="2783941"/>
                <a:ext cx="2113541" cy="523220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</m:sub>
                    </m:sSub>
                  </m:oMath>
                </a14:m>
                <a:r>
                  <a:rPr kumimoji="0" lang="es-PE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s-PE" sz="2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C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4" name="Rectángulo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764" y="2783941"/>
                <a:ext cx="2113541" cy="523220"/>
              </a:xfrm>
              <a:prstGeom prst="rect">
                <a:avLst/>
              </a:prstGeom>
              <a:blipFill>
                <a:blip r:embed="rId20"/>
                <a:stretch>
                  <a:fillRect b="-12281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ángulo 74"/>
              <p:cNvSpPr/>
              <p:nvPr/>
            </p:nvSpPr>
            <p:spPr>
              <a:xfrm>
                <a:off x="5309885" y="3903848"/>
                <a:ext cx="2065420" cy="523220"/>
              </a:xfrm>
              <a:prstGeom prst="rect">
                <a:avLst/>
              </a:prstGeom>
              <a:solidFill>
                <a:sysClr val="windowText" lastClr="000000"/>
              </a:solid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𝑍</m:t>
                        </m:r>
                      </m:sub>
                    </m:sSub>
                  </m:oMath>
                </a14:m>
                <a:r>
                  <a:rPr kumimoji="0" lang="es-PE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𝑍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s-PE" sz="2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sSub>
                      <m:sSubPr>
                        <m:ctrlP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𝑍</m:t>
                        </m:r>
                      </m:e>
                      <m:sub>
                        <m:r>
                          <a:rPr kumimoji="0" lang="es-PE" sz="2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F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endParaRPr kumimoji="0" lang="es-PE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5" name="Rectángulo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9885" y="3903848"/>
                <a:ext cx="2065420" cy="523220"/>
              </a:xfrm>
              <a:prstGeom prst="rect">
                <a:avLst/>
              </a:prstGeom>
              <a:blipFill>
                <a:blip r:embed="rId21"/>
                <a:stretch>
                  <a:fillRect b="-12281"/>
                </a:stretch>
              </a:blipFill>
              <a:ln w="38100" cap="flat" cmpd="sng" algn="ctr">
                <a:solidFill>
                  <a:sysClr val="window" lastClr="FFFFFF"/>
                </a:solidFill>
                <a:prstDash val="solid"/>
              </a:ln>
              <a:effectLst>
                <a:glow rad="63500">
                  <a:sysClr val="windowText" lastClr="000000">
                    <a:alpha val="45000"/>
                    <a:satMod val="120000"/>
                  </a:sysClr>
                </a:glow>
              </a:effectLst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ángulo 76"/>
          <p:cNvSpPr/>
          <p:nvPr/>
        </p:nvSpPr>
        <p:spPr>
          <a:xfrm>
            <a:off x="-53475" y="743495"/>
            <a:ext cx="547151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COSENOS DIRECTORES</a:t>
            </a:r>
          </a:p>
        </p:txBody>
      </p:sp>
      <p:sp>
        <p:nvSpPr>
          <p:cNvPr id="80" name="Rectangle 43"/>
          <p:cNvSpPr>
            <a:spLocks noChangeArrowheads="1"/>
          </p:cNvSpPr>
          <p:nvPr/>
        </p:nvSpPr>
        <p:spPr bwMode="auto">
          <a:xfrm>
            <a:off x="844673" y="2404602"/>
            <a:ext cx="1816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 </a:t>
            </a:r>
            <a:r>
              <a:rPr lang="es-MX" altLang="es-PE" sz="2800" dirty="0">
                <a:latin typeface="Arial Narrow" panose="020B0606020202030204" pitchFamily="34" charset="0"/>
              </a:rPr>
              <a:t>; Z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1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  <p:sp>
        <p:nvSpPr>
          <p:cNvPr id="81" name="Rectangle 45"/>
          <p:cNvSpPr>
            <a:spLocks noChangeArrowheads="1"/>
          </p:cNvSpPr>
          <p:nvPr/>
        </p:nvSpPr>
        <p:spPr bwMode="auto">
          <a:xfrm>
            <a:off x="3481208" y="4141341"/>
            <a:ext cx="1816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latin typeface="Arial Narrow" panose="020B0606020202030204" pitchFamily="34" charset="0"/>
              </a:rPr>
              <a:t>( X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 ; Y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 </a:t>
            </a:r>
            <a:r>
              <a:rPr lang="es-MX" altLang="es-PE" sz="2800" dirty="0">
                <a:latin typeface="Arial Narrow" panose="020B0606020202030204" pitchFamily="34" charset="0"/>
              </a:rPr>
              <a:t>; Z</a:t>
            </a:r>
            <a:r>
              <a:rPr lang="es-MX" altLang="es-PE" sz="2800" baseline="-25000" dirty="0">
                <a:latin typeface="Arial Narrow" panose="020B0606020202030204" pitchFamily="34" charset="0"/>
              </a:rPr>
              <a:t>0</a:t>
            </a:r>
            <a:r>
              <a:rPr lang="es-MX" altLang="es-PE" sz="2800" dirty="0">
                <a:latin typeface="Arial Narrow" panose="020B0606020202030204" pitchFamily="34" charset="0"/>
              </a:rPr>
              <a:t>)</a:t>
            </a:r>
            <a:endParaRPr lang="es-ES" altLang="es-P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653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/>
      <p:bldP spid="64" grpId="0"/>
      <p:bldP spid="65" grpId="0"/>
      <p:bldP spid="66" grpId="0" animBg="1"/>
      <p:bldP spid="67" grpId="0" animBg="1"/>
      <p:bldP spid="68" grpId="0" animBg="1"/>
      <p:bldP spid="69" grpId="0"/>
      <p:bldP spid="70" grpId="0"/>
      <p:bldP spid="71" grpId="0"/>
      <p:bldP spid="72" grpId="0" animBg="1"/>
      <p:bldP spid="73" grpId="0" animBg="1"/>
      <p:bldP spid="74" grpId="0" animBg="1"/>
      <p:bldP spid="75" grpId="0" animBg="1"/>
      <p:bldP spid="80" grpId="0"/>
      <p:bldP spid="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ángulo redondeado 53"/>
          <p:cNvSpPr/>
          <p:nvPr/>
        </p:nvSpPr>
        <p:spPr>
          <a:xfrm>
            <a:off x="67273" y="1584541"/>
            <a:ext cx="878894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5" name="Rectángulo redondeado 54"/>
          <p:cNvSpPr/>
          <p:nvPr/>
        </p:nvSpPr>
        <p:spPr>
          <a:xfrm>
            <a:off x="179204" y="1710742"/>
            <a:ext cx="878894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2" name="Rectángulo redondeado 51"/>
          <p:cNvSpPr/>
          <p:nvPr/>
        </p:nvSpPr>
        <p:spPr>
          <a:xfrm>
            <a:off x="179205" y="666866"/>
            <a:ext cx="7094401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3" name="Rectángulo redondeado 52"/>
          <p:cNvSpPr/>
          <p:nvPr/>
        </p:nvSpPr>
        <p:spPr>
          <a:xfrm>
            <a:off x="291136" y="793067"/>
            <a:ext cx="7094401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Rectángulo 1"/>
          <p:cNvSpPr/>
          <p:nvPr/>
        </p:nvSpPr>
        <p:spPr>
          <a:xfrm>
            <a:off x="566982" y="761729"/>
            <a:ext cx="67564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CEC597">
                      <a:lumMod val="60000"/>
                      <a:lumOff val="40000"/>
                    </a:srgbClr>
                  </a:outerShdw>
                </a:effectLst>
                <a:uLnTx/>
                <a:uFillTx/>
              </a:rPr>
              <a:t>OPERACIONES CON VECTORES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79205" y="1717960"/>
            <a:ext cx="91227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ADICIÓN DE VECTORES METODO PARALELOGRAMO</a:t>
            </a:r>
            <a:endParaRPr lang="es-PE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863319" y="3045392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4"/>
          <p:cNvCxnSpPr/>
          <p:nvPr/>
        </p:nvCxnSpPr>
        <p:spPr>
          <a:xfrm flipV="1">
            <a:off x="3462586" y="2808325"/>
            <a:ext cx="2255520" cy="1701802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6" name="Conector recto de flecha 5"/>
          <p:cNvCxnSpPr/>
          <p:nvPr/>
        </p:nvCxnSpPr>
        <p:spPr>
          <a:xfrm flipV="1">
            <a:off x="863319" y="4510125"/>
            <a:ext cx="2599267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6"/>
          <p:cNvCxnSpPr/>
          <p:nvPr/>
        </p:nvCxnSpPr>
        <p:spPr>
          <a:xfrm>
            <a:off x="2802186" y="3045392"/>
            <a:ext cx="2915920" cy="1625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8" name="Conector recto de flecha 7"/>
          <p:cNvCxnSpPr/>
          <p:nvPr/>
        </p:nvCxnSpPr>
        <p:spPr>
          <a:xfrm flipV="1">
            <a:off x="863319" y="3042751"/>
            <a:ext cx="4546601" cy="1472657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9" name="Arco 8"/>
          <p:cNvSpPr/>
          <p:nvPr/>
        </p:nvSpPr>
        <p:spPr>
          <a:xfrm>
            <a:off x="1078163" y="4110070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7030A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584045" y="3705784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7030A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45" y="3705784"/>
                <a:ext cx="914400" cy="914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3024540" y="2924515"/>
                <a:ext cx="804329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40" y="2924515"/>
                <a:ext cx="804329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2369856" y="4402169"/>
                <a:ext cx="914400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856" y="4402169"/>
                <a:ext cx="914400" cy="91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1661195" y="2760568"/>
                <a:ext cx="918637" cy="892085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PE" sz="36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PE" sz="36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s-PE" sz="3600" dirty="0">
                  <a:solidFill>
                    <a:schemeClr val="accent4">
                      <a:lumMod val="75000"/>
                    </a:schemeClr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195" y="2760568"/>
                <a:ext cx="918637" cy="8920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3136620" y="5388980"/>
            <a:ext cx="5462258" cy="46166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72A376"/>
              </a:buClr>
              <a:buSzPct val="80000"/>
              <a:buFont typeface="Wingdings" panose="05000000000000000000" pitchFamily="2" charset="2"/>
              <a:buChar char="Ü"/>
            </a:pPr>
            <a:r>
              <a:rPr lang="es-MX" altLang="es-PE" dirty="0">
                <a:latin typeface="Arial Narrow" panose="020B0606020202030204" pitchFamily="34" charset="0"/>
              </a:rPr>
              <a:t>VECTOR RESULTANTE O VECTOR SUMA</a:t>
            </a:r>
            <a:endParaRPr lang="es-ES" altLang="es-PE" dirty="0">
              <a:latin typeface="Arial Narrow" panose="020B0606020202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1247279" y="5404485"/>
                <a:ext cx="1538179" cy="448735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</m:oMath>
                </a14:m>
                <a:r>
                  <a:rPr lang="es-PE" sz="2800" dirty="0">
                    <a:solidFill>
                      <a:schemeClr val="tx1"/>
                    </a:solidFill>
                    <a:latin typeface="Perpetua" pitchFamily="18" charset="0"/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s-PE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PE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endParaRPr lang="es-PE" sz="2800" dirty="0">
                  <a:solidFill>
                    <a:schemeClr val="tx1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279" y="5404485"/>
                <a:ext cx="1538179" cy="448735"/>
              </a:xfrm>
              <a:prstGeom prst="rect">
                <a:avLst/>
              </a:prstGeom>
              <a:blipFill>
                <a:blip r:embed="rId6"/>
                <a:stretch>
                  <a:fillRect t="-13699" b="-547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6957621" y="3731304"/>
                <a:ext cx="4762525" cy="582010"/>
              </a:xfrm>
              <a:prstGeom prst="rect">
                <a:avLst/>
              </a:prstGeom>
              <a:solidFill>
                <a:srgbClr val="FFFF00">
                  <a:alpha val="50000"/>
                </a:srgb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𝐵𝑐𝑜𝑠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7621" y="3731304"/>
                <a:ext cx="4762525" cy="582010"/>
              </a:xfrm>
              <a:prstGeom prst="rect">
                <a:avLst/>
              </a:prstGeom>
              <a:blipFill>
                <a:blip r:embed="rId7"/>
                <a:stretch>
                  <a:fillRect t="-11458" b="-354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6957621" y="2755577"/>
            <a:ext cx="3881191" cy="76944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MX" altLang="es-PE" sz="2800" dirty="0">
                <a:solidFill>
                  <a:srgbClr val="FF0000"/>
                </a:solidFill>
                <a:latin typeface="Arial Narrow" panose="020B0606020202030204" pitchFamily="34" charset="0"/>
              </a:rPr>
              <a:t>Modulo del vector resultante</a:t>
            </a:r>
          </a:p>
          <a:p>
            <a:pPr eaLnBrk="1" hangingPunct="1"/>
            <a:r>
              <a:rPr lang="es-MX" altLang="es-PE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LEY DE COSENOS DEL PARALELOGRAMO</a:t>
            </a:r>
            <a:endParaRPr lang="es-ES" altLang="es-PE" sz="16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19" name="AutoShape 12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0" name="Oval 13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1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2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3" name="AutoShape 16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9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4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5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6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7" name="AutoShape 20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8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9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0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1" name="AutoShape 24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2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3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4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5" name="AutoShape 28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6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7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8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39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0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1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2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3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4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5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6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7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8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49" name="AutoShape 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0" name="Oval 13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1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259780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ángulo redondeado 52"/>
          <p:cNvSpPr/>
          <p:nvPr/>
        </p:nvSpPr>
        <p:spPr>
          <a:xfrm>
            <a:off x="519411" y="772199"/>
            <a:ext cx="7105889" cy="659423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4" name="Rectángulo redondeado 53"/>
          <p:cNvSpPr/>
          <p:nvPr/>
        </p:nvSpPr>
        <p:spPr>
          <a:xfrm>
            <a:off x="631342" y="898400"/>
            <a:ext cx="7105889" cy="6594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83225" y="931924"/>
            <a:ext cx="7083670" cy="550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  <a:defRPr sz="3600" b="1" kern="1200" baseline="0">
                <a:solidFill>
                  <a:schemeClr val="bg1"/>
                </a:solidFill>
                <a:latin typeface="+mj-lt"/>
                <a:ea typeface="+mj-ea"/>
                <a:cs typeface="Segoe UI" pitchFamily="34" charset="0"/>
              </a:defRPr>
            </a:lvl1pPr>
          </a:lstStyle>
          <a:p>
            <a:pPr>
              <a:buClr>
                <a:prstClr val="white">
                  <a:lumMod val="95000"/>
                </a:prstClr>
              </a:buClr>
              <a:defRPr/>
            </a:pP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Propiedades del </a:t>
            </a:r>
            <a:r>
              <a:rPr lang="es-MX" b="0" dirty="0">
                <a:solidFill>
                  <a:srgbClr val="FF0000"/>
                </a:solidFill>
                <a:latin typeface="Arial Narrow" panose="020B0606020202030204" pitchFamily="34" charset="0"/>
              </a:rPr>
              <a:t>método</a:t>
            </a:r>
            <a:r>
              <a:rPr lang="es-MX" b="0" i="1" dirty="0">
                <a:solidFill>
                  <a:srgbClr val="FF0000"/>
                </a:solidFill>
                <a:latin typeface="Arial Narrow" panose="020B0606020202030204" pitchFamily="34" charset="0"/>
              </a:rPr>
              <a:t> paralelogramo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1042722" y="1692361"/>
                <a:ext cx="5127750" cy="761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kumimoji="0" lang="es-PE" sz="3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      y     </a:t>
                </a:r>
                <a14:m>
                  <m:oMath xmlns:m="http://schemas.openxmlformats.org/officeDocument/2006/math"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kumimoji="0" lang="es-PE" sz="36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kumimoji="0" lang="es-PE" sz="36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kumimoji="0" lang="es-PE" sz="36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22" y="1692361"/>
                <a:ext cx="5127750" cy="761619"/>
              </a:xfrm>
              <a:prstGeom prst="rect">
                <a:avLst/>
              </a:prstGeom>
              <a:blipFill>
                <a:blip r:embed="rId2"/>
                <a:stretch>
                  <a:fillRect t="-3200" b="-264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ector recto de flecha 3"/>
          <p:cNvCxnSpPr/>
          <p:nvPr/>
        </p:nvCxnSpPr>
        <p:spPr>
          <a:xfrm flipV="1">
            <a:off x="416498" y="2904714"/>
            <a:ext cx="1938867" cy="1473200"/>
          </a:xfrm>
          <a:prstGeom prst="straightConnector1">
            <a:avLst/>
          </a:prstGeom>
          <a:noFill/>
          <a:ln w="57150" cap="flat" cmpd="sng" algn="ctr">
            <a:solidFill>
              <a:srgbClr val="00B0F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5" name="Conector recto 4"/>
          <p:cNvCxnSpPr/>
          <p:nvPr/>
        </p:nvCxnSpPr>
        <p:spPr>
          <a:xfrm flipV="1">
            <a:off x="3015765" y="2667647"/>
            <a:ext cx="2255520" cy="1701802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6" name="Conector recto de flecha 5"/>
          <p:cNvCxnSpPr/>
          <p:nvPr/>
        </p:nvCxnSpPr>
        <p:spPr>
          <a:xfrm flipV="1">
            <a:off x="416498" y="4369447"/>
            <a:ext cx="2599267" cy="8467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7" name="Conector recto 6"/>
          <p:cNvCxnSpPr/>
          <p:nvPr/>
        </p:nvCxnSpPr>
        <p:spPr>
          <a:xfrm>
            <a:off x="2355365" y="2904714"/>
            <a:ext cx="2915920" cy="1625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</a:ln>
          <a:effectLst/>
        </p:spPr>
      </p:cxnSp>
      <p:cxnSp>
        <p:nvCxnSpPr>
          <p:cNvPr id="8" name="Conector recto de flecha 7"/>
          <p:cNvCxnSpPr/>
          <p:nvPr/>
        </p:nvCxnSpPr>
        <p:spPr>
          <a:xfrm flipV="1">
            <a:off x="416498" y="2902073"/>
            <a:ext cx="4546601" cy="1472657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tailEnd type="triangle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9" name="Arco 8"/>
          <p:cNvSpPr/>
          <p:nvPr/>
        </p:nvSpPr>
        <p:spPr>
          <a:xfrm>
            <a:off x="631342" y="3969392"/>
            <a:ext cx="753533" cy="749299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137224" y="3565106"/>
                <a:ext cx="914400" cy="914400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0" tIns="0" rIns="0" bIns="0" rtlCol="0" anchor="ctr">
                <a:norm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Perpetua" pitchFamily="18" charset="0"/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224" y="3565106"/>
                <a:ext cx="9144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1124142" y="2957100"/>
                <a:ext cx="55823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PE" sz="3600" dirty="0">
                  <a:solidFill>
                    <a:srgbClr val="00B0F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142" y="2957100"/>
                <a:ext cx="558230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1785591" y="4257252"/>
                <a:ext cx="55823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36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PE" sz="3600" dirty="0">
                  <a:solidFill>
                    <a:srgbClr val="FF0000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591" y="4257252"/>
                <a:ext cx="558230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3528668" y="3236097"/>
                <a:ext cx="1841979" cy="684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s-PE" sz="3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s-PE" sz="3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kumimoji="0" lang="es-PE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</a:rPr>
                  <a:t>= </a:t>
                </a:r>
                <a14:m>
                  <m:oMath xmlns:m="http://schemas.openxmlformats.org/officeDocument/2006/math"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𝑎</m:t>
                    </m:r>
                    <m:r>
                      <a:rPr kumimoji="0" lang="es-PE" sz="3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s-PE" sz="3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kumimoji="0" lang="es-PE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668" y="3236097"/>
                <a:ext cx="1841979" cy="684162"/>
              </a:xfrm>
              <a:prstGeom prst="rect">
                <a:avLst/>
              </a:prstGeom>
              <a:blipFill>
                <a:blip r:embed="rId6"/>
                <a:stretch>
                  <a:fillRect b="-2589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481495" y="2119424"/>
                <a:ext cx="4868618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𝑎𝑐𝑜𝑠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5" y="2119424"/>
                <a:ext cx="4868618" cy="914400"/>
              </a:xfrm>
              <a:prstGeom prst="rect">
                <a:avLst/>
              </a:prstGeom>
              <a:blipFill>
                <a:blip r:embed="rId7"/>
                <a:stretch>
                  <a:fillRect r="-501" b="-4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6481495" y="2823065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f>
                          <m:f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5" y="2823065"/>
                <a:ext cx="4179666" cy="914400"/>
              </a:xfrm>
              <a:prstGeom prst="rect">
                <a:avLst/>
              </a:prstGeom>
              <a:blipFill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6481495" y="3800052"/>
                <a:ext cx="4179666" cy="914400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5" y="3800052"/>
                <a:ext cx="4179666" cy="914400"/>
              </a:xfrm>
              <a:prstGeom prst="rect">
                <a:avLst/>
              </a:prstGeom>
              <a:blipFill>
                <a:blip r:embed="rId9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481495" y="4815753"/>
                <a:ext cx="1851333" cy="59993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PE" sz="32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5" y="4815753"/>
                <a:ext cx="1851333" cy="599932"/>
              </a:xfrm>
              <a:prstGeom prst="rect">
                <a:avLst/>
              </a:prstGeom>
              <a:blipFill>
                <a:blip r:embed="rId10"/>
                <a:stretch>
                  <a:fillRect t="-9184" b="-3469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481495" y="5516986"/>
                <a:ext cx="1673534" cy="599932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vert="horz" wrap="none" lIns="0" tIns="0" rIns="0" bIns="0" rtlCol="0" anchor="ctr">
                <a:no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PE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PE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d>
                  </m:oMath>
                </a14:m>
                <a:r>
                  <a:rPr lang="es-PE" sz="32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s-PE" sz="3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PE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s-PE" sz="32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95" y="5516986"/>
                <a:ext cx="1673534" cy="599932"/>
              </a:xfrm>
              <a:prstGeom prst="rect">
                <a:avLst/>
              </a:prstGeom>
              <a:blipFill>
                <a:blip r:embed="rId11"/>
                <a:stretch>
                  <a:fillRect t="-9184" b="-346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117598" y="101170"/>
            <a:ext cx="727075" cy="360363"/>
            <a:chOff x="63" y="30"/>
            <a:chExt cx="458" cy="227"/>
          </a:xfrm>
        </p:grpSpPr>
        <p:sp>
          <p:nvSpPr>
            <p:cNvPr id="20" name="AutoShape 12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INICIO</a:t>
              </a:r>
              <a:endParaRPr lang="es-ES" altLang="es-PE" sz="1000" dirty="0"/>
            </a:p>
          </p:txBody>
        </p:sp>
        <p:sp>
          <p:nvSpPr>
            <p:cNvPr id="2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 rot="5400000">
              <a:off x="97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3" name="Group 15"/>
          <p:cNvGrpSpPr>
            <a:grpSpLocks/>
          </p:cNvGrpSpPr>
          <p:nvPr/>
        </p:nvGrpSpPr>
        <p:grpSpPr bwMode="auto">
          <a:xfrm>
            <a:off x="916111" y="101170"/>
            <a:ext cx="767174" cy="360363"/>
            <a:chOff x="566" y="30"/>
            <a:chExt cx="715" cy="227"/>
          </a:xfrm>
        </p:grpSpPr>
        <p:sp>
          <p:nvSpPr>
            <p:cNvPr id="24" name="AutoShape 16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66" y="30"/>
              <a:ext cx="715" cy="227"/>
            </a:xfrm>
            <a:prstGeom prst="roundRect">
              <a:avLst>
                <a:gd name="adj" fmla="val 16667"/>
              </a:avLst>
            </a:prstGeom>
            <a:solidFill>
              <a:srgbClr val="B9D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rIns="54000" anchor="ctr"/>
            <a:lstStyle/>
            <a:p>
              <a:pPr algn="r"/>
              <a:r>
                <a:rPr lang="es-ES_tradnl" altLang="es-PE" sz="1000" dirty="0"/>
                <a:t>VECTOR </a:t>
              </a:r>
              <a:r>
                <a:rPr lang="es-ES_tradnl" altLang="es-PE" sz="1000" dirty="0">
                  <a:hlinkClick r:id="rId13" action="ppaction://hlinksldjump" tooltip="VECTOR"/>
                </a:rPr>
                <a:t> </a:t>
              </a:r>
              <a:r>
                <a:rPr lang="es-ES_tradnl" altLang="es-PE" sz="1000" dirty="0"/>
                <a:t> </a:t>
              </a:r>
              <a:endParaRPr lang="es-ES" altLang="es-PE" sz="1000" dirty="0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566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 rot="5400000">
              <a:off x="600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1754723" y="101170"/>
            <a:ext cx="1464652" cy="360363"/>
            <a:chOff x="997" y="30"/>
            <a:chExt cx="930" cy="227"/>
          </a:xfrm>
        </p:grpSpPr>
        <p:sp>
          <p:nvSpPr>
            <p:cNvPr id="28" name="AutoShape 20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97" y="30"/>
              <a:ext cx="930" cy="227"/>
            </a:xfrm>
            <a:prstGeom prst="roundRect">
              <a:avLst>
                <a:gd name="adj" fmla="val 16667"/>
              </a:avLst>
            </a:prstGeom>
            <a:solidFill>
              <a:srgbClr val="B8BA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 UNITARIO   </a:t>
              </a:r>
              <a:endParaRPr lang="es-ES" altLang="es-PE" sz="1000" dirty="0"/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1015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0" name="AutoShape 22"/>
            <p:cNvSpPr>
              <a:spLocks noChangeArrowheads="1"/>
            </p:cNvSpPr>
            <p:nvPr/>
          </p:nvSpPr>
          <p:spPr bwMode="auto">
            <a:xfrm rot="5400000">
              <a:off x="1042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3298409" y="101170"/>
            <a:ext cx="1564814" cy="360363"/>
            <a:chOff x="1972" y="30"/>
            <a:chExt cx="683" cy="227"/>
          </a:xfrm>
        </p:grpSpPr>
        <p:sp>
          <p:nvSpPr>
            <p:cNvPr id="32" name="AutoShape 2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972" y="30"/>
              <a:ext cx="683" cy="227"/>
            </a:xfrm>
            <a:prstGeom prst="roundRect">
              <a:avLst>
                <a:gd name="adj" fmla="val 16667"/>
              </a:avLst>
            </a:prstGeom>
            <a:solidFill>
              <a:srgbClr val="CC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PLANO</a:t>
              </a:r>
              <a:endParaRPr lang="es-ES" altLang="es-PE" sz="1000" dirty="0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972" y="73"/>
              <a:ext cx="105" cy="140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4" name="AutoShape 26"/>
            <p:cNvSpPr>
              <a:spLocks noChangeArrowheads="1"/>
            </p:cNvSpPr>
            <p:nvPr/>
          </p:nvSpPr>
          <p:spPr bwMode="auto">
            <a:xfrm rot="5400000">
              <a:off x="1998" y="101"/>
              <a:ext cx="90" cy="7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5" name="Group 27"/>
          <p:cNvGrpSpPr>
            <a:grpSpLocks/>
          </p:cNvGrpSpPr>
          <p:nvPr/>
        </p:nvGrpSpPr>
        <p:grpSpPr bwMode="auto">
          <a:xfrm>
            <a:off x="4936539" y="101170"/>
            <a:ext cx="1631316" cy="360363"/>
            <a:chOff x="2484" y="30"/>
            <a:chExt cx="1229" cy="227"/>
          </a:xfrm>
        </p:grpSpPr>
        <p:sp>
          <p:nvSpPr>
            <p:cNvPr id="36" name="AutoShape 28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484" y="30"/>
              <a:ext cx="1229" cy="227"/>
            </a:xfrm>
            <a:prstGeom prst="roundRect">
              <a:avLst>
                <a:gd name="adj" fmla="val 16667"/>
              </a:avLst>
            </a:prstGeom>
            <a:solidFill>
              <a:srgbClr val="99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dirty="0"/>
                <a:t>VECTORES EN EL ESPACIO</a:t>
              </a:r>
              <a:endParaRPr lang="es-ES" altLang="es-PE" sz="1000" dirty="0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2493" y="73"/>
              <a:ext cx="136" cy="136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8" name="AutoShape 30"/>
            <p:cNvSpPr>
              <a:spLocks noChangeArrowheads="1"/>
            </p:cNvSpPr>
            <p:nvPr/>
          </p:nvSpPr>
          <p:spPr bwMode="auto">
            <a:xfrm rot="5400000">
              <a:off x="2547" y="81"/>
              <a:ext cx="90" cy="11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  <p:grpSp>
        <p:nvGrpSpPr>
          <p:cNvPr id="39" name="Group 68"/>
          <p:cNvGrpSpPr>
            <a:grpSpLocks/>
          </p:cNvGrpSpPr>
          <p:nvPr/>
        </p:nvGrpSpPr>
        <p:grpSpPr bwMode="auto">
          <a:xfrm>
            <a:off x="9092834" y="6418534"/>
            <a:ext cx="720725" cy="360362"/>
            <a:chOff x="4218" y="4065"/>
            <a:chExt cx="454" cy="227"/>
          </a:xfrm>
        </p:grpSpPr>
        <p:sp>
          <p:nvSpPr>
            <p:cNvPr id="40" name="AutoShape 69">
              <a:hlinkClick r:id="" action="ppaction://hlinkshowjump?jump=endshow" highlightClick="1"/>
            </p:cNvPr>
            <p:cNvSpPr>
              <a:spLocks noChangeArrowheads="1"/>
            </p:cNvSpPr>
            <p:nvPr/>
          </p:nvSpPr>
          <p:spPr bwMode="auto">
            <a:xfrm>
              <a:off x="4218" y="4065"/>
              <a:ext cx="454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" altLang="es-PE" sz="1000"/>
                <a:t>SALIR</a:t>
              </a:r>
            </a:p>
          </p:txBody>
        </p:sp>
        <p:grpSp>
          <p:nvGrpSpPr>
            <p:cNvPr id="41" name="Group 70"/>
            <p:cNvGrpSpPr>
              <a:grpSpLocks/>
            </p:cNvGrpSpPr>
            <p:nvPr/>
          </p:nvGrpSpPr>
          <p:grpSpPr bwMode="auto">
            <a:xfrm>
              <a:off x="4218" y="4112"/>
              <a:ext cx="136" cy="136"/>
              <a:chOff x="4694" y="3677"/>
              <a:chExt cx="136" cy="136"/>
            </a:xfrm>
          </p:grpSpPr>
          <p:sp>
            <p:nvSpPr>
              <p:cNvPr id="42" name="Oval 71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3" name="AutoShape 72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4" name="Group 73"/>
          <p:cNvGrpSpPr>
            <a:grpSpLocks/>
          </p:cNvGrpSpPr>
          <p:nvPr/>
        </p:nvGrpSpPr>
        <p:grpSpPr bwMode="auto">
          <a:xfrm>
            <a:off x="7956184" y="6418534"/>
            <a:ext cx="936625" cy="360362"/>
            <a:chOff x="3502" y="4065"/>
            <a:chExt cx="590" cy="227"/>
          </a:xfrm>
        </p:grpSpPr>
        <p:sp>
          <p:nvSpPr>
            <p:cNvPr id="45" name="AutoShape 74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3502" y="4065"/>
              <a:ext cx="590" cy="227"/>
            </a:xfrm>
            <a:prstGeom prst="roundRect">
              <a:avLst>
                <a:gd name="adj" fmla="val 16667"/>
              </a:avLst>
            </a:prstGeom>
            <a:solidFill>
              <a:srgbClr val="CDEFCD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18000" anchor="ctr"/>
            <a:lstStyle/>
            <a:p>
              <a:pPr algn="r"/>
              <a:r>
                <a:rPr lang="es-ES" altLang="es-PE" sz="1000" dirty="0"/>
                <a:t>ANTERIOR</a:t>
              </a:r>
            </a:p>
          </p:txBody>
        </p:sp>
        <p:grpSp>
          <p:nvGrpSpPr>
            <p:cNvPr id="46" name="Group 75"/>
            <p:cNvGrpSpPr>
              <a:grpSpLocks/>
            </p:cNvGrpSpPr>
            <p:nvPr/>
          </p:nvGrpSpPr>
          <p:grpSpPr bwMode="auto">
            <a:xfrm>
              <a:off x="3502" y="4111"/>
              <a:ext cx="136" cy="136"/>
              <a:chOff x="4694" y="3677"/>
              <a:chExt cx="136" cy="136"/>
            </a:xfrm>
          </p:grpSpPr>
          <p:sp>
            <p:nvSpPr>
              <p:cNvPr id="47" name="Oval 76"/>
              <p:cNvSpPr>
                <a:spLocks noChangeArrowheads="1"/>
              </p:cNvSpPr>
              <p:nvPr/>
            </p:nvSpPr>
            <p:spPr bwMode="auto">
              <a:xfrm>
                <a:off x="4694" y="3677"/>
                <a:ext cx="136" cy="136"/>
              </a:xfrm>
              <a:prstGeom prst="ellipse">
                <a:avLst/>
              </a:prstGeom>
              <a:solidFill>
                <a:srgbClr val="2E8A2E"/>
              </a:solidFill>
              <a:ln w="9525">
                <a:solidFill>
                  <a:srgbClr val="2E8A2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48" name="AutoShape 77"/>
              <p:cNvSpPr>
                <a:spLocks noChangeArrowheads="1"/>
              </p:cNvSpPr>
              <p:nvPr/>
            </p:nvSpPr>
            <p:spPr bwMode="auto">
              <a:xfrm rot="16200000">
                <a:off x="4698" y="3705"/>
                <a:ext cx="90" cy="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2E8A2E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s-PE" altLang="es-PE"/>
              </a:p>
            </p:txBody>
          </p:sp>
        </p:grpSp>
      </p:grpSp>
      <p:grpSp>
        <p:nvGrpSpPr>
          <p:cNvPr id="49" name="Group 11"/>
          <p:cNvGrpSpPr>
            <a:grpSpLocks/>
          </p:cNvGrpSpPr>
          <p:nvPr/>
        </p:nvGrpSpPr>
        <p:grpSpPr bwMode="auto">
          <a:xfrm>
            <a:off x="6714349" y="101170"/>
            <a:ext cx="1735059" cy="360363"/>
            <a:chOff x="63" y="30"/>
            <a:chExt cx="458" cy="227"/>
          </a:xfrm>
        </p:grpSpPr>
        <p:sp>
          <p:nvSpPr>
            <p:cNvPr id="50" name="AutoShape 12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" y="30"/>
              <a:ext cx="458" cy="227"/>
            </a:xfrm>
            <a:prstGeom prst="roundRect">
              <a:avLst>
                <a:gd name="adj" fmla="val 16667"/>
              </a:avLst>
            </a:prstGeom>
            <a:solidFill>
              <a:srgbClr val="EAE4B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Ins="54000" anchor="ctr"/>
            <a:lstStyle/>
            <a:p>
              <a:pPr algn="r"/>
              <a:r>
                <a:rPr lang="es-ES_tradnl" altLang="es-PE" sz="1000" b="1" dirty="0"/>
                <a:t> </a:t>
              </a:r>
              <a:r>
                <a:rPr lang="es-ES_tradnl" altLang="es-PE" sz="1000" dirty="0"/>
                <a:t>COSENOS DIRECTORES</a:t>
              </a:r>
              <a:endParaRPr lang="es-ES" altLang="es-PE" sz="1000" dirty="0"/>
            </a:p>
          </p:txBody>
        </p:sp>
        <p:sp>
          <p:nvSpPr>
            <p:cNvPr id="51" name="Oval 13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1" y="66"/>
              <a:ext cx="83" cy="143"/>
            </a:xfrm>
            <a:prstGeom prst="ellipse">
              <a:avLst/>
            </a:prstGeom>
            <a:solidFill>
              <a:srgbClr val="2E8A2E"/>
            </a:solidFill>
            <a:ln w="9525">
              <a:solidFill>
                <a:srgbClr val="2E8A2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2" name="AutoShape 14"/>
            <p:cNvSpPr>
              <a:spLocks noChangeArrowheads="1"/>
            </p:cNvSpPr>
            <p:nvPr/>
          </p:nvSpPr>
          <p:spPr bwMode="auto">
            <a:xfrm rot="5400000">
              <a:off x="76" y="126"/>
              <a:ext cx="90" cy="2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2E8A2E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es-PE" altLang="es-PE"/>
            </a:p>
          </p:txBody>
        </p:sp>
      </p:grpSp>
    </p:spTree>
    <p:extLst>
      <p:ext uri="{BB962C8B-B14F-4D97-AF65-F5344CB8AC3E}">
        <p14:creationId xmlns:p14="http://schemas.microsoft.com/office/powerpoint/2010/main" val="233814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theme/theme1.xml><?xml version="1.0" encoding="utf-8"?>
<a:theme xmlns:a="http://schemas.openxmlformats.org/drawingml/2006/main" name="galileovirtu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ileovirtual" id="{D4EB8FDB-5717-4C18-A7F8-6B47F61F9A2B}" vid="{EB740A8C-7BC4-4E58-89FC-580D9802E9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galileovirtual</Template>
  <TotalTime>1097</TotalTime>
  <Words>686</Words>
  <Application>Microsoft Office PowerPoint</Application>
  <PresentationFormat>Panorámica</PresentationFormat>
  <Paragraphs>414</Paragraphs>
  <Slides>20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35" baseType="lpstr">
      <vt:lpstr>Arial</vt:lpstr>
      <vt:lpstr>Arial Black</vt:lpstr>
      <vt:lpstr>Arial Narrow</vt:lpstr>
      <vt:lpstr>AvantGarde Md BT</vt:lpstr>
      <vt:lpstr>Calibri</vt:lpstr>
      <vt:lpstr>Calibri Light</vt:lpstr>
      <vt:lpstr>Cambria Math</vt:lpstr>
      <vt:lpstr>Perpetua</vt:lpstr>
      <vt:lpstr>Segoe UI</vt:lpstr>
      <vt:lpstr>Times New Roman</vt:lpstr>
      <vt:lpstr>UniversalMath1 BT</vt:lpstr>
      <vt:lpstr>Wingdings</vt:lpstr>
      <vt:lpstr>Wingdings 3</vt:lpstr>
      <vt:lpstr>galileovirtual</vt:lpstr>
      <vt:lpstr>Ecuación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washington Ochoa Gonzales</dc:creator>
  <cp:lastModifiedBy>washington Ochoa Gonzales</cp:lastModifiedBy>
  <cp:revision>58</cp:revision>
  <dcterms:created xsi:type="dcterms:W3CDTF">2016-03-28T05:28:25Z</dcterms:created>
  <dcterms:modified xsi:type="dcterms:W3CDTF">2016-05-23T04:50:49Z</dcterms:modified>
</cp:coreProperties>
</file>